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3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B6ABB-A94A-6B23-B5E1-4A9D89E00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0ED5B0-E26A-31ED-887D-3B44C73B40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707F62-C9A2-3D49-8D8A-DDF217F8B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06DDF-E1D8-4016-B89E-BF37C5ECA6B1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43C50-9414-30FA-156D-16390C260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F2388-7BB9-E8BA-42B4-5C430DC7D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A687C-2369-4914-9D5B-26CF817CE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674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EC701-6AB5-62F8-45A0-842F2B73A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ED1F33-D4C1-3D3A-77B4-13F7863260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79B2F-67AB-4FAC-C7A6-B27DDE03A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06DDF-E1D8-4016-B89E-BF37C5ECA6B1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76E13B-4297-B0DB-96CB-4F46E5DAC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EC111-7415-85F7-E23B-071EF15DA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A687C-2369-4914-9D5B-26CF817CE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670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9DD76B-8FF8-9367-2D06-05C5671640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E0E573-0D6E-DBCD-4729-D7D1CFC1A7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74BAF8-63C5-02A4-FC02-B4086682D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06DDF-E1D8-4016-B89E-BF37C5ECA6B1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0ABD5-43AA-B2D9-47D1-1A4019399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E6CAC-9B5C-563C-5172-52CD541DC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A687C-2369-4914-9D5B-26CF817CE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798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2F3DC-2D7A-266A-966C-2425FE845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DFA82-2B2A-CAFF-183F-A5E0904E0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4F602-DEB7-1C5F-10B6-4899960C6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06DDF-E1D8-4016-B89E-BF37C5ECA6B1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706A9-6CC4-CAF4-C68A-90AA97C27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55E096-D23E-94E0-C0D5-ED5CD7AA0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A687C-2369-4914-9D5B-26CF817CE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66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E31E5-BF27-A6E2-4C9C-697B9C876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D37508-BCBC-9508-9579-06119DB34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0F79DB-FF57-5938-D0DC-098EFD149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06DDF-E1D8-4016-B89E-BF37C5ECA6B1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CCC323-3F48-EA94-E993-705860B01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165AC-2ABC-77D1-1610-F8039CE2C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A687C-2369-4914-9D5B-26CF817CE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16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E911E-52CB-F931-7A39-B83AF0505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C9B46-A3B8-9C49-89F5-0F2914D569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33C1D9-A4C5-BF34-F2F2-02057E9FD8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005D7D-B651-F4CD-8515-3C6103863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06DDF-E1D8-4016-B89E-BF37C5ECA6B1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6F85E5-3D5A-1CDD-EC5A-A8E426004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0CB003-631D-B708-BADF-CD55C5CC5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A687C-2369-4914-9D5B-26CF817CE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724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B127F-7D16-CCAC-CF1A-97734B220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B43831-9557-DEF8-8A4A-C88914383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000F2-B524-BF0A-7C55-43AA064E7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482236-0FF7-863D-1944-571EED3F79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4D88E5-5519-D7EE-710A-A48CC3A49A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2A9780-4A48-274F-3FEF-F20A67788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06DDF-E1D8-4016-B89E-BF37C5ECA6B1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B7ACDB-D823-6451-5A4B-8134C697F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890534-00C2-15ED-38AA-2EE91328F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A687C-2369-4914-9D5B-26CF817CE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925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24C40-D0F8-86E6-F682-E2B4FEE7F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A58D76-7372-9F5A-B43C-E158C5FD4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06DDF-E1D8-4016-B89E-BF37C5ECA6B1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AB647A-D853-6C9D-2D2E-754F5A414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06DA36-19EC-13FE-DB97-7269309D3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A687C-2369-4914-9D5B-26CF817CE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22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466F9D-3E2E-3DEA-4C6E-CDFFCFE52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06DDF-E1D8-4016-B89E-BF37C5ECA6B1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B9C5CF-0D8C-AA77-1963-1C04EB864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653EBF-6F22-D6FA-C63B-F67B47FF9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A687C-2369-4914-9D5B-26CF817CE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40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FD873-9B7A-4D99-5909-E14EDBF7E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297D8-AE64-C40A-408B-1D3F644CF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026E81-069D-4AFD-852B-769FF0B70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B11DDD-EE17-F539-BB30-C1974DC01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06DDF-E1D8-4016-B89E-BF37C5ECA6B1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2FF70D-041B-ADD9-D5E8-0808967FA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031D56-7B6E-4417-7320-94762E4BA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A687C-2369-4914-9D5B-26CF817CE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68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EBE8A-4FF2-10D0-59FE-3A4D28977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99E7DD-A9A0-251A-5E1D-3200D293DF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CBB0D5-0906-074E-E016-261991B875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5E49AA-2AC0-FAC6-2A05-52A531A05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06DDF-E1D8-4016-B89E-BF37C5ECA6B1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32341A-5E77-CB21-696E-A4875E1EF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856DF6-C830-AFD3-1BC7-09BBAEDE7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A687C-2369-4914-9D5B-26CF817CE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669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BE4612-0DB5-F473-B7E5-E768042DB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1D7B54-1517-D02F-0868-7EE8A22AE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3DE4B6-05AD-27EA-D9EC-704D1125D0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06DDF-E1D8-4016-B89E-BF37C5ECA6B1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94B381-40EF-5C9B-7C15-22E7F64141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C4DB30-8040-BA5B-351F-8776488B94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A687C-2369-4914-9D5B-26CF817CE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25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DE831-E19C-6BE8-0833-5E95EDF018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2387"/>
            <a:ext cx="9144000" cy="3908170"/>
          </a:xfrm>
        </p:spPr>
        <p:txBody>
          <a:bodyPr/>
          <a:lstStyle/>
          <a:p>
            <a:r>
              <a:rPr lang="en-US" b="1" kern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Структура</a:t>
            </a:r>
            <a:r>
              <a:rPr lang="en-US" b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b="1" kern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принципи</a:t>
            </a:r>
            <a:r>
              <a:rPr lang="en-US" b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функционисања</a:t>
            </a:r>
            <a:r>
              <a:rPr lang="en-US" b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рачунара</a:t>
            </a:r>
            <a:r>
              <a:rPr lang="en-US" b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771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F81795-9E2B-21BD-1ABE-10F22A372B3D}"/>
              </a:ext>
            </a:extLst>
          </p:cNvPr>
          <p:cNvSpPr txBox="1"/>
          <p:nvPr/>
        </p:nvSpPr>
        <p:spPr>
          <a:xfrm>
            <a:off x="147484" y="1"/>
            <a:ext cx="12044516" cy="4761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Меморијска</a:t>
            </a:r>
            <a:r>
              <a:rPr lang="en-US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хијерархија</a:t>
            </a:r>
            <a:r>
              <a:rPr lang="en-US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Cyrl-RS" sz="2800" b="1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Друга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компонента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рачунара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главна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меморија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низ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бајтова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којем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сваки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бајт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свој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јединствен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редни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број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тзв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адресу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Сваком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податку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меморији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могуће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приступити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адресе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којој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записан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унапред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фиксираног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редоследа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приступа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овакве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меморије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називају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меморије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слободним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случајним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насумичним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приступо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енгл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kern="0" dirty="0">
                <a:solidFill>
                  <a:srgbClr val="00CC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random access memory, RAM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Приликом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приступа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меморији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подаци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некада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читају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енгл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kern="0" dirty="0">
                <a:solidFill>
                  <a:srgbClr val="00CC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read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а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некада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врши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њихова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измена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енгл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kern="0" dirty="0">
                <a:solidFill>
                  <a:srgbClr val="00CC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write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Сваки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рачунар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Фон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Нојманове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архитектуре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има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главну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меморију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којој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складиште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подаци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5170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8B0FEC-EBE5-9407-BDCA-56FDFFB648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181" y="781664"/>
            <a:ext cx="5176069" cy="57715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C9B80C-7ACF-D074-2028-9035E8647380}"/>
              </a:ext>
            </a:extLst>
          </p:cNvPr>
          <p:cNvSpPr txBox="1"/>
          <p:nvPr/>
        </p:nvSpPr>
        <p:spPr>
          <a:xfrm>
            <a:off x="280219" y="250723"/>
            <a:ext cx="11341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/>
              <a:t>Шема меморије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29667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04443D-7E6E-6D45-C05A-DCED9D6B2362}"/>
              </a:ext>
            </a:extLst>
          </p:cNvPr>
          <p:cNvSpPr txBox="1"/>
          <p:nvPr/>
        </p:nvSpPr>
        <p:spPr>
          <a:xfrm>
            <a:off x="147485" y="103239"/>
            <a:ext cx="11887200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400" b="1" kern="0" dirty="0">
                <a:latin typeface="Times New Roman" panose="02020603050405020304" pitchFamily="18" charset="0"/>
              </a:rPr>
              <a:t>Унутрашње меморије </a:t>
            </a:r>
            <a:r>
              <a:rPr lang="sr-Cyrl-RS" sz="2400" kern="0" dirty="0">
                <a:latin typeface="Times New Roman" panose="02020603050405020304" pitchFamily="18" charset="0"/>
              </a:rPr>
              <a:t>су м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еморије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непосредно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везане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процесор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користе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искључиво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док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рачунар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укључен</a:t>
            </a:r>
            <a:r>
              <a:rPr lang="sr-Cyrl-R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Унутрашња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меморија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савремених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обухвата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регистре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процесора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кеш-меморију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главну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меморију</a:t>
            </a:r>
            <a:endParaRPr lang="sr-Cyrl-RS" sz="2400" b="1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2400" b="1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Спољне меморије </a:t>
            </a:r>
            <a:r>
              <a:rPr lang="sr-Cyrl-R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 меморије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користе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складиштење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података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тренуцима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када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рачунар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укључен</a:t>
            </a:r>
            <a:r>
              <a:rPr lang="sr-Cyrl-RS" sz="24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sr-Cyrl-RS" sz="24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пољна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меморија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обухвата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дискове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SSD </a:t>
            </a:r>
            <a:r>
              <a:rPr lang="sr-Cyrl-R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Уређаје 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разне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облике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преносних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меморија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нпр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USB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флеш-меморије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CD, DVD).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180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6DF73AC-6E80-5C17-A5C9-7A7A2A4B0AE4}"/>
              </a:ext>
            </a:extLst>
          </p:cNvPr>
          <p:cNvSpPr txBox="1"/>
          <p:nvPr/>
        </p:nvSpPr>
        <p:spPr>
          <a:xfrm>
            <a:off x="0" y="0"/>
            <a:ext cx="12192000" cy="7993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Меморије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могу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класификовати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неколико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параметара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Трајност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Привремене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енгл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kern="0" dirty="0">
                <a:solidFill>
                  <a:srgbClr val="00CC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volatile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меморије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губе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садржај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након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престанка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напајања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трајне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енгл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kern="0" dirty="0">
                <a:solidFill>
                  <a:srgbClr val="00CC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non-volatile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чувају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садржај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када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нису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прикључене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струју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Привремене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меморије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обично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направљене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електронских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компонената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зато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знатно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брже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него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трајне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Привремене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меморије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обично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унутрашње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меморије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рачунара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трајне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меморије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користе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спољне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Променљивост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Променљиве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меморије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омогућавају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читање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упис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енгл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kern="0" dirty="0">
                <a:solidFill>
                  <a:srgbClr val="00CC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read-write, </a:t>
            </a:r>
            <a:r>
              <a:rPr lang="en-US" sz="2400" i="1" kern="0" dirty="0" err="1">
                <a:solidFill>
                  <a:srgbClr val="00CC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RWM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непроменљиве меморије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дозвољавају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читање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енгл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kern="0" dirty="0">
                <a:solidFill>
                  <a:srgbClr val="00CC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read-only, ROM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Већина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меморија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рачунару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променљива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ROM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меморије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углавном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користе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смештање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неких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унапред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задатих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рачунар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Cyrl-RS" sz="2400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Приступ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Меморије са слободним приступом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енгл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kern="0" dirty="0">
                <a:solidFill>
                  <a:srgbClr val="00CC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random access memory, RAM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омогућавају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приступ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свакој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меморијској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локацији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њене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адресе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обзира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којој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локацији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претходно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приступано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секвенцијалне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меморије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енгл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kern="0" dirty="0">
                <a:solidFill>
                  <a:srgbClr val="00CC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sequential access memory, SAM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захтевају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локацијама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приступа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редом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Меморије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непосредним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приступом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енгл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kern="0" dirty="0">
                <a:solidFill>
                  <a:srgbClr val="00CC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direct access memory – DAM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приступају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повезаним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блоковима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података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Већина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меморија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данас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RAM (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пример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главна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меморија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рачунара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DAM (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пример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хард-диск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типичан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пример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секвенцијалне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меморије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магнетна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трака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која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читати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писати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искључиво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редом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30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AE6C9D7-9BAF-E992-71FE-DEB3BCE2482E}"/>
              </a:ext>
            </a:extLst>
          </p:cNvPr>
          <p:cNvSpPr txBox="1"/>
          <p:nvPr/>
        </p:nvSpPr>
        <p:spPr>
          <a:xfrm>
            <a:off x="0" y="-1"/>
            <a:ext cx="12192000" cy="6181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Капацитет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Капацитет меморије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изражава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количину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података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која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ускладиштити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изражава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килобајтима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мегабајтима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гигабајтима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терабајтима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зависности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врсте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меморије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kern="100" dirty="0"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·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sr-Cyrl-R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Брзина</a:t>
            </a:r>
            <a:r>
              <a:rPr lang="sr-Cyrl-R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Брзина меморије показује колико се података може из меморије прочитати или у њу уписати у јединици времена. </a:t>
            </a:r>
            <a:endParaRPr lang="en-US" sz="2400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Технологија израде</a:t>
            </a:r>
            <a:r>
              <a:rPr lang="sr-Cyrl-R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Меморије се обично израђују од електронских (понекад полупроводничких) елемената (на пример, главне меморије, али и флеш-меморије и SSD меморије), магнетних елемената (дискови, али и дискете и магнетне траке) и оптичких елемената (CD, DVD, BlueRay).</a:t>
            </a:r>
            <a:endParaRPr lang="en-US" sz="2400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r-Cyrl-R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Цена.</a:t>
            </a:r>
            <a:r>
              <a:rPr lang="sr-Cyrl-R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Цену меморије одређује комбинација свих претходно наведених карактеристика. Обично се изражава ценом бајта и, како технологија напредује, скоро константно је у паду.</a:t>
            </a:r>
            <a:endParaRPr lang="en-US" sz="2400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r-Cyrl-R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Меморијска хијерархија представља се пирамидом. Од њеног врха ка дну опадају квалитет и брзина меморија, али зато се смањује и цена, па се капацитет повећава.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486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C9EC9D-3641-BF6E-ECB7-260252FB23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03" y="1690687"/>
            <a:ext cx="9984658" cy="50345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563E4B-978D-7931-1A97-042BB7948BE9}"/>
              </a:ext>
            </a:extLst>
          </p:cNvPr>
          <p:cNvSpPr txBox="1"/>
          <p:nvPr/>
        </p:nvSpPr>
        <p:spPr>
          <a:xfrm>
            <a:off x="412955" y="280219"/>
            <a:ext cx="11474245" cy="530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Меморијска</a:t>
            </a:r>
            <a:r>
              <a:rPr lang="en-US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хијерархија</a:t>
            </a:r>
            <a:r>
              <a:rPr lang="en-US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пирамидални</a:t>
            </a:r>
            <a:r>
              <a:rPr lang="en-US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приказ</a:t>
            </a:r>
            <a:endParaRPr lang="en-US" sz="2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072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53D784-50ED-B8F1-86F1-0980BF82A63E}"/>
              </a:ext>
            </a:extLst>
          </p:cNvPr>
          <p:cNvSpPr txBox="1"/>
          <p:nvPr/>
        </p:nvSpPr>
        <p:spPr>
          <a:xfrm>
            <a:off x="0" y="0"/>
            <a:ext cx="12192000" cy="7803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Регистри</a:t>
            </a:r>
            <a:r>
              <a:rPr lang="en-US" sz="2400" b="1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процесора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Регистри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процесора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најбржи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облик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меморије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јер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директној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вези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аритметичко-логичком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јединицом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У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савременим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процесорима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неколико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десетина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обично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сваки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чува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64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бита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тј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8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бајтова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Главна</a:t>
            </a:r>
            <a:r>
              <a:rPr lang="en-US" sz="2400" b="1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меморија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Главна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меморија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чува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податке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процесор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извршава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главне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меморије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непроменљив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садржи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који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служе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контролу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одређених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компонената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рачунара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најчешће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тзв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основни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улазно-излазни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енгл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kern="0" dirty="0">
                <a:solidFill>
                  <a:srgbClr val="00CC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basic input-output system, BIOS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Знатно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већи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главне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меморије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чини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привремена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променљива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меморија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слободним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приступом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Први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непроменљиви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главне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меморије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понекад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назива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ROM,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други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променљиви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понекад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назива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RAM. И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главна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меморија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данас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обично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синхрона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тј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пренос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података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између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процесора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меморије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врши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интервалима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одређеним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откуцајима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системског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сата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ROM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меморија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BIOS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представљају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добар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пример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колико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граница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између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хардвера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софтвера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танка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ROM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меморија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хардверска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компонента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чип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који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опипати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али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њена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једина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улога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себи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чува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одређени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фиксирани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софтвер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BIOS (UEFI) 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996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AD04E16-BC32-E40F-869B-3C65206BDB19}"/>
              </a:ext>
            </a:extLst>
          </p:cNvPr>
          <p:cNvSpPr txBox="1"/>
          <p:nvPr/>
        </p:nvSpPr>
        <p:spPr>
          <a:xfrm>
            <a:off x="0" y="0"/>
            <a:ext cx="12192000" cy="732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Кеш-меморија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Cyrl-R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Кеш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количина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брзе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меморије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(и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неколико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хиљада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пута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мања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главне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која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поставља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између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процесора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главне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меморије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циљу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убрзања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рада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рачунара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Кеш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уводи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јер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савремени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процесори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постали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знатно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бржи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главних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меморија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приступа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главној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меморији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процесор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увек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прво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приступа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кешу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Кеш-меморија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главна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спада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привремене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меморије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слободним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приступом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бржа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квалитетнија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главне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меморије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зато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знатно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вишу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r-Cyrl-RS" sz="24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роцесор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већину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времена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комуницира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брзом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кеш-меморијом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која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обично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садржи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тренутно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релевантне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податаке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400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Схема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кеш-меморије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кеш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данас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интегрисан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процесор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kern="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kern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kern="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kern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9E557F-A28A-800F-A903-986BD42DA6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619" y="4427015"/>
            <a:ext cx="6757220" cy="2018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5453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F40F490-E87E-EBC0-ED2F-3C6FEC593B85}"/>
              </a:ext>
            </a:extLst>
          </p:cNvPr>
          <p:cNvSpPr txBox="1"/>
          <p:nvPr/>
        </p:nvSpPr>
        <p:spPr>
          <a:xfrm>
            <a:off x="0" y="1"/>
            <a:ext cx="12192000" cy="6017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Спољне</a:t>
            </a:r>
            <a:r>
              <a:rPr lang="en-US" sz="2400" b="1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меморије</a:t>
            </a:r>
            <a:r>
              <a:rPr lang="en-US" sz="2400" b="1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Главна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меморија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привремена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губи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садржај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искључивања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рачунара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Зато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неопходно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коришћење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трајних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спољних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меморија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тј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r-Cyrl-R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складишта података 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енгл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kern="0" dirty="0">
                <a:solidFill>
                  <a:srgbClr val="00CC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storage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у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којима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чувају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корисникови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подац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и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капацитет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спољне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меморије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знатно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превазилази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капацитет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унутрашње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меморије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међутим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обично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оваквој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меморији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спорије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приступа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Cyrl-R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Због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спорости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спољних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меморија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коришћења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података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неопходно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њихово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преношење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унутрашњу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меморију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рачунара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sr-Cyrl-RS" sz="2400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Главна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складишта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података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</a:t>
            </a:r>
            <a:r>
              <a:rPr lang="sr-Cyrl-R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хард-дискови 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скр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дискови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енгл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kern="0" dirty="0">
                <a:solidFill>
                  <a:srgbClr val="00CC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hard disk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У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новије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свега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преносним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рачунарима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улогу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дискова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играју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SSD</a:t>
            </a:r>
            <a:r>
              <a:rPr lang="sr-Cyrl-R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уређаји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енгл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i="1" kern="0" dirty="0">
                <a:solidFill>
                  <a:srgbClr val="00CC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Solid State Drive, SSD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а у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паметним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телефонима</a:t>
            </a:r>
            <a:r>
              <a:rPr lang="sr-Cyrl-R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меморијске картице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преносне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меморије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углавном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користе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флеш-меморије 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енгл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kern="0" dirty="0">
                <a:solidFill>
                  <a:srgbClr val="00CC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flash drive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затим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оптички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медијуми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DVD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екстерни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дискови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SSD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уређаји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715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A708F1-D962-8684-4D84-79354887092F}"/>
              </a:ext>
            </a:extLst>
          </p:cNvPr>
          <p:cNvSpPr txBox="1"/>
          <p:nvPr/>
        </p:nvSpPr>
        <p:spPr>
          <a:xfrm>
            <a:off x="0" y="0"/>
            <a:ext cx="12192000" cy="428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Магистрале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периферијски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уређаји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Улога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магистрала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енгл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i="1" kern="0" dirty="0">
                <a:solidFill>
                  <a:srgbClr val="00CC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bus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у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рачунару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повежу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различите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уређаје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процесоре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меморије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периферијске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уређаје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тј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њихове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контролере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и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преносе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податке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између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њих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Магистрале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омогућавају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пренос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података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адреса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контролних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сигнала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Пренос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података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магистралом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бити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серијски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или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паралелни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endParaRPr lang="sr-Cyrl-RS" sz="2400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Серијски пренос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подразумева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пренос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појединачних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битова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један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другим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sr-Cyrl-RS" sz="2400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4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sr-Cyrl-R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аралелни пренос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подразумева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истовремени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пренос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већег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броја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битова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sr-Cyrl-RS" sz="2400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Иако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делује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паралелни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пренос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има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одређених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предности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данас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већина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магистрала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серијска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60109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2DA665-0195-8D26-15F4-9369989D93DE}"/>
              </a:ext>
            </a:extLst>
          </p:cNvPr>
          <p:cNvSpPr txBox="1"/>
          <p:nvPr/>
        </p:nvSpPr>
        <p:spPr>
          <a:xfrm>
            <a:off x="324465" y="368710"/>
            <a:ext cx="11695470" cy="5327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Циљ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овог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дела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одговори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следећа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питања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Каква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који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заједнички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принципи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рада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свих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рачунара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Фон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Нојманове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архитектуре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првих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послератних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рачунара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данашњих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паметних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телефона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компоненте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чине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данашње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рачунаре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која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њихова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улога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различите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компоненте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обједињују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јединствен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међусобно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комуницирају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sr-Cyrl-RS" sz="2400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sr-Cyrl-RS" sz="2400" kern="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Готово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рачунари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Другог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светског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рата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данас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укључујући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таблете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паметне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телефоне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функционишу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заједничким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принципима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својевремено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описао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Џон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фон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Нојман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Технологија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временом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знатно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мењала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уређаји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који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улазе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састав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рачунарског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њихова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улога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ово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време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остали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скоро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непромењени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904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32E1F0-C338-802E-817B-9D1E7E405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6981"/>
            <a:ext cx="7418439" cy="66810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98465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6CC018-7555-3F38-6490-88B1EDCD609E}"/>
              </a:ext>
            </a:extLst>
          </p:cNvPr>
          <p:cNvSpPr txBox="1"/>
          <p:nvPr/>
        </p:nvSpPr>
        <p:spPr>
          <a:xfrm>
            <a:off x="0" y="0"/>
            <a:ext cx="12192000" cy="7803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магистрала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повезује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процесор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меморију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назива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меморијска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магистрала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енгл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kern="0" dirty="0">
                <a:solidFill>
                  <a:srgbClr val="00CC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memory bus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Комуникација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змеђу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процесора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меморије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кључна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брзину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целог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рачунарског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због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чега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меморијска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магистрала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најбржа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рачунару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Cyrl-RS" sz="2400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Веома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брзом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магистралом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повезује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процесор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графички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адаптер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Cyrl-RS" sz="2400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друге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стране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периферијски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уређаји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знатно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(и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неколико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хиљада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пута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спорији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процесора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меморије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укључење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свих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уређаја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заједничку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системску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магистралу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изазвало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велико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успорење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Зато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периферијски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уређаји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процесором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меморијом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данас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обично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комуницирају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засебним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магистралама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називају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периферијске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магистрале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енг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kern="0" dirty="0" err="1">
                <a:solidFill>
                  <a:srgbClr val="00CC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peripherial</a:t>
            </a:r>
            <a:r>
              <a:rPr lang="en-US" sz="2400" i="1" kern="0" dirty="0">
                <a:solidFill>
                  <a:srgbClr val="00CC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bus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Један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облик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прикључивања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периферијских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уређаја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подразумева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постојање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магистрале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проширивање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енгл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kern="0" dirty="0" err="1">
                <a:solidFill>
                  <a:srgbClr val="00CC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expan</a:t>
            </a:r>
            <a:r>
              <a:rPr lang="en-US" sz="2400" i="1" kern="0" dirty="0">
                <a:solidFill>
                  <a:srgbClr val="00CC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CC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sion</a:t>
            </a:r>
            <a:r>
              <a:rPr lang="en-US" sz="2400" i="1" kern="0" dirty="0">
                <a:solidFill>
                  <a:srgbClr val="00CC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bus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која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допушта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прикључивање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различитих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врста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картица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прикључују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уређаји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којима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проширује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Cyrl-RS" sz="2400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Периферијски</a:t>
            </a:r>
            <a:r>
              <a:rPr lang="en-US" sz="2400" b="1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уређаји</a:t>
            </a:r>
            <a:r>
              <a:rPr lang="en-US" sz="2400" b="1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b="1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њихови</a:t>
            </a:r>
            <a:r>
              <a:rPr lang="en-US" sz="2400" b="1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контролери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оквиру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рачунарског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користе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многи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периферијски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уређаји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што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тастатура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миш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графички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звучни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мрежни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адаптер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Уређаји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обично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повезани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преко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контролера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свака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комуникација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између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процесора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уређаја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одвија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комуникација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између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процесора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контролера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уређаја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4870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81D6F7-6FB3-B00C-DAD4-5A4566B51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794" y="1499797"/>
            <a:ext cx="8554064" cy="518122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9AD05D-5C87-4EB5-7A23-02CD0DF370E9}"/>
              </a:ext>
            </a:extLst>
          </p:cNvPr>
          <p:cNvSpPr txBox="1"/>
          <p:nvPr/>
        </p:nvSpPr>
        <p:spPr>
          <a:xfrm>
            <a:off x="958645" y="545690"/>
            <a:ext cx="110022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Флеш-меморија</a:t>
            </a:r>
            <a:r>
              <a:rPr lang="en-US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којој</a:t>
            </a:r>
            <a:r>
              <a:rPr lang="en-US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en-US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два</a:t>
            </a:r>
            <a:r>
              <a:rPr lang="en-US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чипа</a:t>
            </a:r>
            <a:r>
              <a:rPr lang="en-US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меморија</a:t>
            </a:r>
            <a:r>
              <a:rPr lang="en-US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8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контролер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38792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7940B8-3024-F423-1E22-D002C4638B7D}"/>
              </a:ext>
            </a:extLst>
          </p:cNvPr>
          <p:cNvSpPr txBox="1"/>
          <p:nvPr/>
        </p:nvSpPr>
        <p:spPr>
          <a:xfrm>
            <a:off x="162232" y="383459"/>
            <a:ext cx="11828205" cy="67564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Структура</a:t>
            </a:r>
            <a:r>
              <a:rPr lang="en-US" sz="3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рачунара</a:t>
            </a:r>
            <a:endParaRPr lang="sr-Cyrl-RS" sz="3200" b="1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Наведимо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сада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укратко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компоненте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рачунара</a:t>
            </a:r>
            <a:endParaRPr lang="sr-Cyrl-RS" sz="2400" b="1" kern="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централна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процесорска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јединица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енгл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kern="0" dirty="0">
                <a:solidFill>
                  <a:srgbClr val="00CC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central processing unit, CPU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која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обрађује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податке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sr-Cyrl-R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главна меморија</a:t>
            </a:r>
            <a:r>
              <a:rPr lang="sr-Cyrl-R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енгл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kern="0" dirty="0">
                <a:solidFill>
                  <a:srgbClr val="00CC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 memory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у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којој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истовремено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чувају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подаци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који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обрађују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тренутно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покренути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такође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записани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бинарно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облику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података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различите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периферијске јединице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тј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уређаји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енгл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kern="0" dirty="0">
                <a:solidFill>
                  <a:srgbClr val="00CC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peripherals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каже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улазно-излазне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јединице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енгл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kern="0" dirty="0">
                <a:solidFill>
                  <a:srgbClr val="00CC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input-output, IO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што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мишеви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тастатуре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штампачи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дискови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служе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комуникацију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корисника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системом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друтим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уређајима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рачунарима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трајно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складиштење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података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Cyrl-RS" sz="2400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sr-Cyrl-RS" sz="2400" kern="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набројане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компоненте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међусобно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повезане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подаци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током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рада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рачунара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пребацују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једне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друге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Веза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између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компонената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успоставља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уређајима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који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називају</a:t>
            </a:r>
            <a:r>
              <a:rPr lang="sr-Cyrl-R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магистрале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(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енгл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i="1" kern="0" dirty="0">
                <a:solidFill>
                  <a:srgbClr val="00CC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bus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233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6694BD-D1AE-5B4E-8727-716D52F2F6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58" y="752168"/>
            <a:ext cx="9556955" cy="61058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22DF31-5E41-709B-A582-3F4B7B1D455C}"/>
              </a:ext>
            </a:extLst>
          </p:cNvPr>
          <p:cNvSpPr txBox="1"/>
          <p:nvPr/>
        </p:nvSpPr>
        <p:spPr>
          <a:xfrm>
            <a:off x="766915" y="176981"/>
            <a:ext cx="10014155" cy="468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Слика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lang="sr-Cyrl-RS" sz="2400" b="1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Схема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рачунара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Фон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Нојманове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архитектуре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476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0E3E79-4712-395B-0516-7EC6E6CA9026}"/>
              </a:ext>
            </a:extLst>
          </p:cNvPr>
          <p:cNvSpPr txBox="1"/>
          <p:nvPr/>
        </p:nvSpPr>
        <p:spPr>
          <a:xfrm>
            <a:off x="162232" y="176980"/>
            <a:ext cx="12029768" cy="6740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Процесор</a:t>
            </a:r>
            <a:r>
              <a:rPr lang="en-US" sz="3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Cyrl-RS" sz="3200" b="1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Централна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процесорска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јединица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скраћено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процесор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компонента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рачунарског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данас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обично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налази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облику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једног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чипа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микропроцесора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Процесор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садржи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одређени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број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регистара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меморијских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ћелија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којима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чувати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количина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података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sr-Cyrl-R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аритметичко-логичку јединицу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енгл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kern="0" dirty="0">
                <a:solidFill>
                  <a:srgbClr val="00CC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arithmetic-logic unit, ALU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која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изводи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математичке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операције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подацима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који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налазе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регистрима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sr-Cyrl-RS" sz="2400" kern="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sr-Cyrl-R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контролну јединицу</a:t>
            </a:r>
            <a:r>
              <a:rPr lang="sr-Cyrl-R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400" i="1" kern="0" dirty="0">
                <a:solidFill>
                  <a:srgbClr val="00CC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control unit, CU</a:t>
            </a:r>
            <a:r>
              <a:rPr lang="sr-Cyrl-R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),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која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управља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радом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процесора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Процесор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извршава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операције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који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задат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облику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низа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инструкција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Фон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Нојманова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архитектура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подразумева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сам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низ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инструкција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налази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главној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меморији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приликом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његовог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извршавања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ово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урадило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потребно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сваки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представити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низом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нула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јединица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записан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кажемо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записан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машинском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језику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једини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облик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који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рачунар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извршава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879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FDEC258-5537-A6EF-F957-12C66A9A9D0A}"/>
              </a:ext>
            </a:extLst>
          </p:cNvPr>
          <p:cNvSpPr txBox="1"/>
          <p:nvPr/>
        </p:nvSpPr>
        <p:spPr>
          <a:xfrm>
            <a:off x="0" y="0"/>
            <a:ext cx="12192000" cy="7472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Cyrl-R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РЕГИСТРИ: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Подаци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који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процесору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обрађују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чувају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sr-Cyrl-R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регистрима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Неки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регистри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опште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намене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(у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њима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обично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чувају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операнди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резултати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аритметичких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операција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неки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регистри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специјализовани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пример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једном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регистру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увек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чува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адреса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инструкције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која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извршава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sr-Cyrl-RS" sz="2400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Cyrl-RS" sz="24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АРИТМЕТИЧКО-ЛОГИЧКА ЈЕДИНИЦА: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Задатак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аритметичко-логичке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јединице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извршава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аритметичко-логичке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инструкције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Електронски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склопови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овог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дела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процесора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могу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изврше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аритметичке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операције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сабирање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одузимање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множење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дељење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релацијске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операције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поређење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бројева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и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логичке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операције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битовима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логичко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логичко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логичко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sr-Cyrl-RS" sz="2400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Cyrl-RS" sz="24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КОНТРОЛНА ЈЕДИНИЦА: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Контролна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јединица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главне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меморије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преузима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једну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једну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инструкцију</a:t>
            </a:r>
            <a:r>
              <a:rPr lang="sr-Cyrl-R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декодира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запис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инструкције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крају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покреће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њено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извршавање</a:t>
            </a:r>
            <a:r>
              <a:rPr lang="sr-Cyrl-R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Раније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процесори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имали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само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једну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аритметичко-логичку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јединицу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могли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датом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тренутку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извршавају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само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једну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инструкцију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Данас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међутим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процесори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једном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чипу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обједињују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више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независних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централних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процесорских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јединица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такозваних</a:t>
            </a:r>
            <a:r>
              <a:rPr lang="sr-Cyrl-R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језгара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(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енгл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i="1" kern="0" dirty="0">
                <a:solidFill>
                  <a:srgbClr val="00CC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core, multicore processor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Више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истовремено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извршава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више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језгара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чиме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повећава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ефикасност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рачунара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839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72003A7-3714-DB58-9DE2-AF305213F7BB}"/>
              </a:ext>
            </a:extLst>
          </p:cNvPr>
          <p:cNvSpPr txBox="1"/>
          <p:nvPr/>
        </p:nvSpPr>
        <p:spPr>
          <a:xfrm>
            <a:off x="103238" y="103239"/>
            <a:ext cx="12088761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sr-Cyrl-RS" sz="2400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Процесори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извршавају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инструкције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правилним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временским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интервалима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одређеним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интерним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сатом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процесора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sr-Cyrl-RS" sz="2400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sr-Cyrl-RS" sz="2400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Свака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инструкција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одвија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неколико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фаза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доношење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инструкције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меморије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декодирање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инструкције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доношење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операнада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извршење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операције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складиштење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резултата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Свака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фаза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извршава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откуцај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сата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извршавање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инструкције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траје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неколико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откуцаја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Што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чешће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сат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откуцава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више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операција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могуће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извршити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јединици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времена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систем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ради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брже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sr-Cyrl-RS" sz="2400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sr-Cyrl-RS" sz="2400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Учесталост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откуцаја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сата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назива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радни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такт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тј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sr-Cyrl-R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Фреквенција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процесора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мери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умношцима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јединице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херц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(Hz = 1/s). </a:t>
            </a:r>
            <a:endParaRPr lang="sr-Cyrl-RS" sz="2400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sr-Cyrl-RS" sz="2400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Уобичајене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вредности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изражавају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гигахерцима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(GHz),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што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значи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сат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откуцава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неколико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милијарди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пута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секунди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Брзина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рада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процесора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понекад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изражава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у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милионима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инструкција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могу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изврше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секунди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енгл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i="1" kern="0" dirty="0">
                <a:solidFill>
                  <a:srgbClr val="00CC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million instructions per second, MIPS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30450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3673D6-B3F8-A61F-F63A-CA24D3FB96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207" y="1297858"/>
            <a:ext cx="6740012" cy="556014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CD7D2D-BA3C-2F32-6A0B-9BA643B15FD6}"/>
              </a:ext>
            </a:extLst>
          </p:cNvPr>
          <p:cNvSpPr txBox="1"/>
          <p:nvPr/>
        </p:nvSpPr>
        <p:spPr>
          <a:xfrm>
            <a:off x="825910" y="353961"/>
            <a:ext cx="9291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/>
              <a:t>Микропроцесор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39338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669E26-007C-160E-3B55-A34C2B797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839" y="1036637"/>
            <a:ext cx="8937522" cy="56148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B549FB-FCE5-11E3-25E9-2BF594E354A6}"/>
              </a:ext>
            </a:extLst>
          </p:cNvPr>
          <p:cNvSpPr txBox="1"/>
          <p:nvPr/>
        </p:nvSpPr>
        <p:spPr>
          <a:xfrm>
            <a:off x="117987" y="294968"/>
            <a:ext cx="11547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Сваки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процесор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чини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велики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број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транзистора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данас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неколико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милијарди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89677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2112</Words>
  <Application>Microsoft Office PowerPoint</Application>
  <PresentationFormat>Widescreen</PresentationFormat>
  <Paragraphs>86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Symbol</vt:lpstr>
      <vt:lpstr>Times New Roman</vt:lpstr>
      <vt:lpstr>Office Theme</vt:lpstr>
      <vt:lpstr>Структура и принципи функционисања рачунара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Структура и принципи функционисања рачунара  </dc:title>
  <dc:creator>Snezana Dugandzic</dc:creator>
  <cp:lastModifiedBy>Snezana Dugandzic</cp:lastModifiedBy>
  <cp:revision>13</cp:revision>
  <dcterms:created xsi:type="dcterms:W3CDTF">2023-11-10T17:38:03Z</dcterms:created>
  <dcterms:modified xsi:type="dcterms:W3CDTF">2023-11-12T19:41:43Z</dcterms:modified>
</cp:coreProperties>
</file>