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83" r:id="rId7"/>
    <p:sldId id="284" r:id="rId8"/>
    <p:sldId id="285" r:id="rId9"/>
    <p:sldId id="286"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4EF9-DF14-649F-3075-4E636FC2B3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6268FA-946E-2E54-0196-C1035E46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819E0E-9DD0-D3C9-F030-E4B7BD5DCC1F}"/>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A35B8165-4A7B-43A8-C500-F37AF59C3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07D15-044F-F1B2-4363-0E65D769C04F}"/>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149649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62DE-2785-F251-E9B6-9C3C6C1F53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6703D2-0F65-33C4-B2E5-6C9FCFFCAE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BF04CF-EAEA-72B5-50D4-5D972E7C0F9C}"/>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0AF1A410-9D57-EC74-7926-A9E4ABF71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AD0D88-A8E3-F249-149C-76F7F9DD9022}"/>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151163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C3D48B-EE02-3991-AA76-5D4AC8CA47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D07A3-4508-D1F2-9FBA-4DFD89365F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4D9F7-2E2B-D705-57B8-9A903C9E221C}"/>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8C81C9AB-8E0A-C214-E4D4-CBC1DCC2D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B25AC-B8C3-5F70-EBC2-03639108B450}"/>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326670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ADE1E-7341-5A11-517B-FA577CE058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401D0-F7A1-3FB7-309F-57AC507AF5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FEFBBD-BB7D-4822-277C-58CC3F63EB9B}"/>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5DD17A2D-4BA3-E8DC-DEF2-81CDE5636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C16C83-0C42-2993-0D91-72E30BA7A5F3}"/>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7618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71537-F85B-E6DC-0F43-10BE26296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6AFF3D-1A5C-B649-2873-4009E1CBD3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CA993C-E8F0-7C00-8199-F2525CAC4277}"/>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B5254CEE-DBC2-A512-4B7A-BDCDE0033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30ECE-8C0E-219A-E830-FA0FD6551A4B}"/>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107048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B1BD-7D07-583C-AE7D-0613BEB3E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A3C724-A537-07BF-7E8F-5BAE5042B7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3B8422-A2E4-5DA6-12E1-BAC18C29C8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DF24C8-9C7D-204D-7CDF-5A337F4A85FD}"/>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6" name="Footer Placeholder 5">
            <a:extLst>
              <a:ext uri="{FF2B5EF4-FFF2-40B4-BE49-F238E27FC236}">
                <a16:creationId xmlns:a16="http://schemas.microsoft.com/office/drawing/2014/main" id="{51DF4EDC-2A55-5B3B-C6EF-8FC5BD7580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6955BE-02A6-240C-412A-1FA292642C97}"/>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3689883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BB45-F31C-D476-D5B4-CD5FE45F51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A5E2BD-0690-C06D-90C9-C3C047FDD4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BCE151-0D06-8EDE-760A-4F8DFF5DD1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DA58C1F-5929-AA2F-5FB6-DA7EE7E13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6E615-DF48-C84E-B4F7-7B9EF95A4F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53400A-5995-FC52-909F-9A8F40826D55}"/>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8" name="Footer Placeholder 7">
            <a:extLst>
              <a:ext uri="{FF2B5EF4-FFF2-40B4-BE49-F238E27FC236}">
                <a16:creationId xmlns:a16="http://schemas.microsoft.com/office/drawing/2014/main" id="{01ECBE76-BC00-7666-ABD9-4B107A92CB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503D9-FB20-8332-7F9F-E93584EA05D8}"/>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1404467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DDEB-557F-3F20-2267-599582FD32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B66399-4ABF-CE47-0605-B49234408BA5}"/>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4" name="Footer Placeholder 3">
            <a:extLst>
              <a:ext uri="{FF2B5EF4-FFF2-40B4-BE49-F238E27FC236}">
                <a16:creationId xmlns:a16="http://schemas.microsoft.com/office/drawing/2014/main" id="{094177A9-EB93-E6F0-09E8-DE03A136B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28CE8B-87BD-7762-24C3-A9516C2F6E36}"/>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51107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DC35C-9DC6-7FA2-9145-4C44A2D518AB}"/>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3" name="Footer Placeholder 2">
            <a:extLst>
              <a:ext uri="{FF2B5EF4-FFF2-40B4-BE49-F238E27FC236}">
                <a16:creationId xmlns:a16="http://schemas.microsoft.com/office/drawing/2014/main" id="{13B2BFA3-F639-5033-3DB1-2C88B8AA86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3D9B64-FAEB-6D52-DBAF-4492AA83C4F2}"/>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211576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DDACA-49D3-CEB7-F4DB-36C971262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FB6248-4241-7458-B141-353CC463FB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1948AD-A8D5-F57A-B339-B965B7812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33184-7CDD-0F97-8CC2-7BCF83EFDF2D}"/>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6" name="Footer Placeholder 5">
            <a:extLst>
              <a:ext uri="{FF2B5EF4-FFF2-40B4-BE49-F238E27FC236}">
                <a16:creationId xmlns:a16="http://schemas.microsoft.com/office/drawing/2014/main" id="{34309486-081B-85C7-F8EF-E929DA514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DC8D4B-2C7D-AEB2-4F41-2219EB91F8AA}"/>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153998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96E3-0FA4-59D4-2017-9DC6E7360B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EF12D5-8D5E-673B-6407-AD2BA92649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E8E661-2811-A5F5-2D73-4B3E87B44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20CA42-B6F7-4B8F-06E6-E05EF078D5EF}"/>
              </a:ext>
            </a:extLst>
          </p:cNvPr>
          <p:cNvSpPr>
            <a:spLocks noGrp="1"/>
          </p:cNvSpPr>
          <p:nvPr>
            <p:ph type="dt" sz="half" idx="10"/>
          </p:nvPr>
        </p:nvSpPr>
        <p:spPr/>
        <p:txBody>
          <a:bodyPr/>
          <a:lstStyle/>
          <a:p>
            <a:fld id="{7763A2F5-530E-4D45-B7CD-C9BB73311B02}" type="datetimeFigureOut">
              <a:rPr lang="en-US" smtClean="0"/>
              <a:t>11/22/2023</a:t>
            </a:fld>
            <a:endParaRPr lang="en-US"/>
          </a:p>
        </p:txBody>
      </p:sp>
      <p:sp>
        <p:nvSpPr>
          <p:cNvPr id="6" name="Footer Placeholder 5">
            <a:extLst>
              <a:ext uri="{FF2B5EF4-FFF2-40B4-BE49-F238E27FC236}">
                <a16:creationId xmlns:a16="http://schemas.microsoft.com/office/drawing/2014/main" id="{DD0DBC6F-38D5-B937-324E-8C40A1725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D84E14-D9AD-8B48-BE93-6C0997A028B1}"/>
              </a:ext>
            </a:extLst>
          </p:cNvPr>
          <p:cNvSpPr>
            <a:spLocks noGrp="1"/>
          </p:cNvSpPr>
          <p:nvPr>
            <p:ph type="sldNum" sz="quarter" idx="12"/>
          </p:nvPr>
        </p:nvSpPr>
        <p:spPr/>
        <p:txBody>
          <a:bodyPr/>
          <a:lstStyle/>
          <a:p>
            <a:fld id="{6EDB22A8-BDAB-473B-899B-3451F0CF81D2}" type="slidenum">
              <a:rPr lang="en-US" smtClean="0"/>
              <a:t>‹#›</a:t>
            </a:fld>
            <a:endParaRPr lang="en-US"/>
          </a:p>
        </p:txBody>
      </p:sp>
    </p:spTree>
    <p:extLst>
      <p:ext uri="{BB962C8B-B14F-4D97-AF65-F5344CB8AC3E}">
        <p14:creationId xmlns:p14="http://schemas.microsoft.com/office/powerpoint/2010/main" val="283595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42129-8F1E-2D89-AFD1-18A6AA6FD9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8647AD-DC2F-3000-6A0A-D0BAF993E7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7572-BCEF-4596-70C5-94E896EEFA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3A2F5-530E-4D45-B7CD-C9BB73311B02}" type="datetimeFigureOut">
              <a:rPr lang="en-US" smtClean="0"/>
              <a:t>11/22/2023</a:t>
            </a:fld>
            <a:endParaRPr lang="en-US"/>
          </a:p>
        </p:txBody>
      </p:sp>
      <p:sp>
        <p:nvSpPr>
          <p:cNvPr id="5" name="Footer Placeholder 4">
            <a:extLst>
              <a:ext uri="{FF2B5EF4-FFF2-40B4-BE49-F238E27FC236}">
                <a16:creationId xmlns:a16="http://schemas.microsoft.com/office/drawing/2014/main" id="{859A1668-4C9A-23F5-0EC6-E999A28D8B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A14C4C-5885-F31C-2718-E371EF163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B22A8-BDAB-473B-899B-3451F0CF81D2}" type="slidenum">
              <a:rPr lang="en-US" smtClean="0"/>
              <a:t>‹#›</a:t>
            </a:fld>
            <a:endParaRPr lang="en-US"/>
          </a:p>
        </p:txBody>
      </p:sp>
    </p:spTree>
    <p:extLst>
      <p:ext uri="{BB962C8B-B14F-4D97-AF65-F5344CB8AC3E}">
        <p14:creationId xmlns:p14="http://schemas.microsoft.com/office/powerpoint/2010/main" val="3447164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8C5EB-47F6-F8F1-D969-A69B9E9380E0}"/>
              </a:ext>
            </a:extLst>
          </p:cNvPr>
          <p:cNvSpPr>
            <a:spLocks noGrp="1"/>
          </p:cNvSpPr>
          <p:nvPr>
            <p:ph type="ctrTitle"/>
          </p:nvPr>
        </p:nvSpPr>
        <p:spPr/>
        <p:txBody>
          <a:bodyPr/>
          <a:lstStyle/>
          <a:p>
            <a:r>
              <a:rPr lang="sr-Cyrl-RS" dirty="0"/>
              <a:t>ХАРДВЕР ЛИЧНИХ РАЧУНАРА</a:t>
            </a:r>
            <a:endParaRPr lang="en-US" dirty="0"/>
          </a:p>
        </p:txBody>
      </p:sp>
      <p:sp>
        <p:nvSpPr>
          <p:cNvPr id="3" name="Subtitle 2">
            <a:extLst>
              <a:ext uri="{FF2B5EF4-FFF2-40B4-BE49-F238E27FC236}">
                <a16:creationId xmlns:a16="http://schemas.microsoft.com/office/drawing/2014/main" id="{1480EFB2-65C2-E393-18BA-BB4EA360968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17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FED8FA6-C7D6-070D-C778-88B2A4187E49}"/>
              </a:ext>
            </a:extLst>
          </p:cNvPr>
          <p:cNvSpPr txBox="1"/>
          <p:nvPr/>
        </p:nvSpPr>
        <p:spPr>
          <a:xfrm>
            <a:off x="1" y="0"/>
            <a:ext cx="12191999" cy="6370975"/>
          </a:xfrm>
          <a:prstGeom prst="rect">
            <a:avLst/>
          </a:prstGeom>
          <a:noFill/>
        </p:spPr>
        <p:txBody>
          <a:bodyPr wrap="square">
            <a:spAutoFit/>
          </a:bodyPr>
          <a:lstStyle/>
          <a:p>
            <a:r>
              <a:rPr lang="ru-RU" sz="2400" b="1" dirty="0"/>
              <a:t>Инкџет штампачи</a:t>
            </a:r>
            <a:r>
              <a:rPr lang="ru-RU" sz="2400" dirty="0"/>
              <a:t> раде тако што покретна глава носи млазнице кроз које се мастило прска на папир. Отисак у боји добија се мешањем четири боје мастила: цијана, магенте, жуте и црне (енгл. </a:t>
            </a:r>
            <a:r>
              <a:rPr lang="ru-RU" sz="2400" i="1" dirty="0"/>
              <a:t>cyan, magenta, yellow, black – CMYK</a:t>
            </a:r>
            <a:r>
              <a:rPr lang="ru-RU" sz="2400" dirty="0"/>
              <a:t>). Мастило се испоручује у касетама, тзв.  Кетриџима (енгл. </a:t>
            </a:r>
            <a:r>
              <a:rPr lang="ru-RU" sz="2400" i="1" dirty="0"/>
              <a:t>cartridge</a:t>
            </a:r>
            <a:r>
              <a:rPr lang="ru-RU" sz="2400" dirty="0"/>
              <a:t>) и често постоји један кертриџ за штампање у боји и један за штампање црном бојом. Ако се дуже време не штампа, мастило може да се скори у кертриџу или млазницама и да дође до квара. Цена ових штампача може бити веома ниска, међутим, кертриџи не трају дуго, а нови могу да буду скупи (више од пола цене штампача), иако је и њихова рециклажа могућа. Због тога је цена отис ка често висока. Овакви штампачи се често користе у кућама (пре свега због могућности штампе у боји) где је број отисака знатно мањи него у канцеларијама.</a:t>
            </a:r>
          </a:p>
          <a:p>
            <a:endParaRPr lang="sr-Cyrl-RS" sz="2400" dirty="0"/>
          </a:p>
          <a:p>
            <a:r>
              <a:rPr lang="ru-RU" sz="2400" b="1" dirty="0"/>
              <a:t>Скенери</a:t>
            </a:r>
            <a:r>
              <a:rPr lang="ru-RU" sz="2400" dirty="0"/>
              <a:t> преносе у рачунар слику са папира. Принцип рада је сличан дигиталном фотографисању, али прилагођен сликању папира. Папир се смешта на стаклену плочу, испод које се помера глава која врши скенирање. Основни параметри скенера су величина папира, брзина и квалитет скенирања (опет изражен у dpi).</a:t>
            </a:r>
            <a:br>
              <a:rPr lang="ru-RU" sz="2400" dirty="0"/>
            </a:br>
            <a:r>
              <a:rPr lang="ru-RU" sz="2400" dirty="0"/>
              <a:t>Данас се продају и тзв. </a:t>
            </a:r>
            <a:r>
              <a:rPr lang="ru-RU" sz="2400" b="1" dirty="0"/>
              <a:t>мултифункционални </a:t>
            </a:r>
            <a:r>
              <a:rPr lang="ru-RU" sz="2400" dirty="0"/>
              <a:t>или </a:t>
            </a:r>
            <a:r>
              <a:rPr lang="ru-RU" sz="2400" b="1" dirty="0"/>
              <a:t>уређаји три-у-једном </a:t>
            </a:r>
            <a:r>
              <a:rPr lang="ru-RU" sz="2400" dirty="0"/>
              <a:t>који спајају функционалност скенера, штампача и фотокопир-апарата.</a:t>
            </a:r>
            <a:endParaRPr lang="en-US" sz="2400" dirty="0"/>
          </a:p>
        </p:txBody>
      </p:sp>
    </p:spTree>
    <p:extLst>
      <p:ext uri="{BB962C8B-B14F-4D97-AF65-F5344CB8AC3E}">
        <p14:creationId xmlns:p14="http://schemas.microsoft.com/office/powerpoint/2010/main" val="3093953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7F31F4-BB49-565E-AC0F-C7369A8BF22F}"/>
              </a:ext>
            </a:extLst>
          </p:cNvPr>
          <p:cNvSpPr txBox="1"/>
          <p:nvPr/>
        </p:nvSpPr>
        <p:spPr>
          <a:xfrm>
            <a:off x="2276" y="0"/>
            <a:ext cx="12189724" cy="655885"/>
          </a:xfrm>
          <a:prstGeom prst="rect">
            <a:avLst/>
          </a:prstGeom>
          <a:solidFill>
            <a:schemeClr val="accent2">
              <a:lumMod val="60000"/>
              <a:lumOff val="40000"/>
            </a:schemeClr>
          </a:solidFill>
        </p:spPr>
        <p:txBody>
          <a:bodyPr wrap="square">
            <a:spAutoFit/>
          </a:bodyPr>
          <a:lstStyle/>
          <a:p>
            <a:pPr algn="ctr">
              <a:lnSpc>
                <a:spcPct val="107000"/>
              </a:lnSpc>
              <a:spcAft>
                <a:spcPts val="800"/>
              </a:spcAft>
            </a:pP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Спољне</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меморије</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0DB6F3B-1955-F029-EF64-3051A6F9E188}"/>
              </a:ext>
            </a:extLst>
          </p:cNvPr>
          <p:cNvSpPr txBox="1"/>
          <p:nvPr/>
        </p:nvSpPr>
        <p:spPr>
          <a:xfrm>
            <a:off x="0" y="655885"/>
            <a:ext cx="12189724" cy="3044295"/>
          </a:xfrm>
          <a:prstGeom prst="rect">
            <a:avLst/>
          </a:prstGeom>
          <a:noFill/>
        </p:spPr>
        <p:txBody>
          <a:bodyPr wrap="square" rtlCol="0">
            <a:spAutoFit/>
          </a:bodyPr>
          <a:lstStyle/>
          <a:p>
            <a:pPr algn="just">
              <a:lnSpc>
                <a:spcPct val="107000"/>
              </a:lnSpc>
              <a:spcAft>
                <a:spcPts val="800"/>
              </a:spcAft>
            </a:pPr>
            <a:r>
              <a:rPr lang="en-US" sz="24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Хард-дискови</a:t>
            </a:r>
            <a:endParaRPr lang="en-US" sz="2400"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Хард-дискови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 hard disk drive, HDD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скр</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централна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складишта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налазе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кућишту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постоје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спољни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екстерни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између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различитих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магнетну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технологију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запис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Састоје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неколико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округлих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плоча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алуминијумских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керамичких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стаклених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премазаних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магнетним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материјалом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ротирају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заједничкој</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осовини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28E65667-3CA5-7F1A-4E98-7CDC5579C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 y="3700180"/>
            <a:ext cx="3080583" cy="3157820"/>
          </a:xfrm>
          <a:prstGeom prst="rect">
            <a:avLst/>
          </a:prstGeom>
        </p:spPr>
      </p:pic>
      <p:sp>
        <p:nvSpPr>
          <p:cNvPr id="9" name="TextBox 8">
            <a:extLst>
              <a:ext uri="{FF2B5EF4-FFF2-40B4-BE49-F238E27FC236}">
                <a16:creationId xmlns:a16="http://schemas.microsoft.com/office/drawing/2014/main" id="{71CF0E8E-5A9F-7288-0EB8-3447ED8492BE}"/>
              </a:ext>
            </a:extLst>
          </p:cNvPr>
          <p:cNvSpPr txBox="1"/>
          <p:nvPr/>
        </p:nvSpPr>
        <p:spPr>
          <a:xfrm>
            <a:off x="3616657" y="3700180"/>
            <a:ext cx="8573067" cy="2677656"/>
          </a:xfrm>
          <a:prstGeom prst="rect">
            <a:avLst/>
          </a:prstGeom>
          <a:noFill/>
        </p:spPr>
        <p:txBody>
          <a:bodyPr wrap="square" rtlCol="0">
            <a:spAutoFit/>
          </a:bodyPr>
          <a:lstStyle/>
          <a:p>
            <a:r>
              <a:rPr lang="ru-RU" sz="2400" kern="0" dirty="0">
                <a:latin typeface="Times New Roman" panose="02020603050405020304" pitchFamily="18" charset="0"/>
                <a:cs typeface="Times New Roman" panose="02020603050405020304" pitchFamily="18" charset="0"/>
              </a:rPr>
              <a:t>Највећи</a:t>
            </a:r>
            <a:r>
              <a:rPr lang="ru-RU" sz="2400" dirty="0">
                <a:latin typeface="Times New Roman" panose="02020603050405020304" pitchFamily="18" charset="0"/>
                <a:cs typeface="Times New Roman" panose="02020603050405020304" pitchFamily="18" charset="0"/>
              </a:rPr>
              <a:t> произвођачи дискова данас су компаније </a:t>
            </a:r>
            <a:r>
              <a:rPr lang="ru-RU" sz="2400" b="1" dirty="0">
                <a:latin typeface="Times New Roman" panose="02020603050405020304" pitchFamily="18" charset="0"/>
                <a:cs typeface="Times New Roman" panose="02020603050405020304" pitchFamily="18" charset="0"/>
              </a:rPr>
              <a:t>Seagate, Toshiba </a:t>
            </a:r>
            <a:r>
              <a:rPr lang="ru-RU" sz="2400" dirty="0">
                <a:latin typeface="Times New Roman" panose="02020603050405020304" pitchFamily="18" charset="0"/>
                <a:cs typeface="Times New Roman" panose="02020603050405020304" pitchFamily="18" charset="0"/>
              </a:rPr>
              <a:t>и</a:t>
            </a:r>
            <a:r>
              <a:rPr lang="ru-RU" sz="2400" b="1" dirty="0">
                <a:latin typeface="Times New Roman" panose="02020603050405020304" pitchFamily="18" charset="0"/>
                <a:cs typeface="Times New Roman" panose="02020603050405020304" pitchFamily="18" charset="0"/>
              </a:rPr>
              <a:t> Western Digital</a:t>
            </a:r>
            <a:r>
              <a:rPr lang="ru-RU" sz="2400" dirty="0">
                <a:latin typeface="Times New Roman" panose="02020603050405020304" pitchFamily="18" charset="0"/>
                <a:cs typeface="Times New Roman" panose="02020603050405020304" pitchFamily="18" charset="0"/>
              </a:rPr>
              <a:t>. Капацитет дискова је и до неколико терабајта, док су најчешће вредности неколико стотина гигабајта. Плоче су обично пречника 2,5 или 3,5 инча и ротирају се темпом од 4 800 до 15 000 rpm. Време приступа је неколико милисекунди, а проток може да буде неколико стотина мегабајта у секунди.</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29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68DC8-32B7-B800-DA23-C81067336EF7}"/>
              </a:ext>
            </a:extLst>
          </p:cNvPr>
          <p:cNvSpPr txBox="1"/>
          <p:nvPr/>
        </p:nvSpPr>
        <p:spPr>
          <a:xfrm>
            <a:off x="2276" y="0"/>
            <a:ext cx="12189724" cy="6176947"/>
          </a:xfrm>
          <a:prstGeom prst="rect">
            <a:avLst/>
          </a:prstGeom>
          <a:noFill/>
        </p:spPr>
        <p:txBody>
          <a:bodyPr wrap="square">
            <a:spAutoFit/>
          </a:bodyPr>
          <a:lstStyle/>
          <a:p>
            <a:pPr algn="ctr">
              <a:lnSpc>
                <a:spcPct val="107000"/>
              </a:lnSpc>
              <a:spcAft>
                <a:spcPts val="800"/>
              </a:spcAft>
            </a:pPr>
            <a:r>
              <a:rPr lang="en-US" sz="28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Флеш-меморије</a:t>
            </a:r>
            <a:r>
              <a:rPr lang="en-US" sz="28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SSD </a:t>
            </a:r>
            <a:r>
              <a:rPr lang="en-US" sz="28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меморије</a:t>
            </a:r>
            <a:r>
              <a:rPr lang="en-US" sz="28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меморијске</a:t>
            </a:r>
            <a:r>
              <a:rPr lang="en-US" sz="28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картице</a:t>
            </a:r>
            <a:endParaRPr lang="sr-Cyrl-RS" sz="28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800"/>
              </a:spcAft>
            </a:pPr>
            <a:endParaRPr lang="sr-Cyrl-RS" sz="24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Иако</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појам</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флеш-меморија</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заједнички</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различите</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облике</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меморија</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ужем</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смислу</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он</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означава</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само</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kern="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флеш-уређаје</a:t>
            </a:r>
            <a:r>
              <a:rPr lang="en-US" sz="24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Овакав</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облик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налази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облику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популарних</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штапићастих</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флеш-меморија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тј</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 USB memory stick, USB </a:t>
            </a:r>
            <a:r>
              <a:rPr lang="en-US" sz="2400" i="1" kern="0" dirty="0" err="1">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fl</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 ash drive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SSDуређаја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i="1" kern="0" dirty="0" err="1">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solid</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 state drive</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SD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картица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secure digital card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Смештање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компликованије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него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DRAM и SRAM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меморија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јер</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потребно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обезбедити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трајност</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записа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након</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престанка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напајања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стога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знатно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спорије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DRAM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меморија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Упис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често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спорији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читања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С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друге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стране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немају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механич</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елемената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знатно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брже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Главни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разлог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вероватно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још</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време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неће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потпуно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заменити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знатно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скупље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њих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десет</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пута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јединици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капацитета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904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DC760F-411D-9CEB-2D86-B684AFFD7CE5}"/>
              </a:ext>
            </a:extLst>
          </p:cNvPr>
          <p:cNvSpPr txBox="1"/>
          <p:nvPr/>
        </p:nvSpPr>
        <p:spPr>
          <a:xfrm>
            <a:off x="2276" y="0"/>
            <a:ext cx="12189724" cy="4729500"/>
          </a:xfrm>
          <a:prstGeom prst="rect">
            <a:avLst/>
          </a:prstGeom>
          <a:noFill/>
        </p:spPr>
        <p:txBody>
          <a:bodyPr wrap="square">
            <a:spAutoFit/>
          </a:bodyPr>
          <a:lstStyle/>
          <a:p>
            <a:pPr algn="just">
              <a:lnSpc>
                <a:spcPct val="107000"/>
              </a:lnSpc>
              <a:spcAft>
                <a:spcPts val="80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SSD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уместо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уместо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преносних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екстерних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Њихова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значајна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предност</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односу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бржи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отпорни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потресе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тиме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безбедније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уграђивати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USB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некада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флеш-уређаји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флеш-дискови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флеш-штапићи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чак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само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најчешћи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облик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меморије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Прикључују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прикључак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магистралу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штапићастог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облика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различитим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облицима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димензијама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SD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картице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дигиталним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фото-апаратима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паметним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телефонима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таблетима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итд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уграђене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омогућавају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приступ</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подацима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ових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картица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тзв</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читаче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картица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card reader</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1149816-7215-9C7C-BD1A-555E31B5C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4272"/>
            <a:ext cx="3471806" cy="2703728"/>
          </a:xfrm>
          <a:prstGeom prst="rect">
            <a:avLst/>
          </a:prstGeom>
        </p:spPr>
      </p:pic>
      <p:pic>
        <p:nvPicPr>
          <p:cNvPr id="7" name="Picture 6">
            <a:extLst>
              <a:ext uri="{FF2B5EF4-FFF2-40B4-BE49-F238E27FC236}">
                <a16:creationId xmlns:a16="http://schemas.microsoft.com/office/drawing/2014/main" id="{5DC5B86F-4D11-8B53-81DA-745E6B5F6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3877" y="4154272"/>
            <a:ext cx="3091765" cy="2703728"/>
          </a:xfrm>
          <a:prstGeom prst="rect">
            <a:avLst/>
          </a:prstGeom>
        </p:spPr>
      </p:pic>
      <p:pic>
        <p:nvPicPr>
          <p:cNvPr id="9" name="Picture 8">
            <a:extLst>
              <a:ext uri="{FF2B5EF4-FFF2-40B4-BE49-F238E27FC236}">
                <a16:creationId xmlns:a16="http://schemas.microsoft.com/office/drawing/2014/main" id="{3F4A6643-A1AA-7A77-1602-D885F3B30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3164" y="4563874"/>
            <a:ext cx="2781688" cy="2000529"/>
          </a:xfrm>
          <a:prstGeom prst="rect">
            <a:avLst/>
          </a:prstGeom>
        </p:spPr>
      </p:pic>
    </p:spTree>
    <p:extLst>
      <p:ext uri="{BB962C8B-B14F-4D97-AF65-F5344CB8AC3E}">
        <p14:creationId xmlns:p14="http://schemas.microsoft.com/office/powerpoint/2010/main" val="3352397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430A3E1-B1CE-7791-AF69-4959683486EE}"/>
              </a:ext>
            </a:extLst>
          </p:cNvPr>
          <p:cNvSpPr txBox="1"/>
          <p:nvPr/>
        </p:nvSpPr>
        <p:spPr>
          <a:xfrm>
            <a:off x="2276" y="115557"/>
            <a:ext cx="12189724" cy="4229812"/>
          </a:xfrm>
          <a:prstGeom prst="rect">
            <a:avLst/>
          </a:prstGeom>
          <a:noFill/>
        </p:spPr>
        <p:txBody>
          <a:bodyPr wrap="square">
            <a:spAutoFit/>
          </a:bodyPr>
          <a:lstStyle/>
          <a:p>
            <a:pPr algn="ctr">
              <a:lnSpc>
                <a:spcPct val="107000"/>
              </a:lnSpc>
              <a:spcAft>
                <a:spcPts val="800"/>
              </a:spcAft>
            </a:pPr>
            <a:r>
              <a:rPr lang="en-US" sz="24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Оптички</a:t>
            </a:r>
            <a:r>
              <a:rPr lang="en-US" sz="24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дискови</a:t>
            </a:r>
            <a:r>
              <a:rPr lang="en-US" sz="2400" b="1" i="1" kern="0" dirty="0">
                <a:solidFill>
                  <a:schemeClr val="accent1">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kern="1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Различите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врсте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rPr>
              <a:t>оптичких дискова</a:t>
            </a:r>
            <a:r>
              <a:rPr lang="sr-Cyrl-RS" sz="2400" kern="100" dirty="0">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дуго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користиле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складиштење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свега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музике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филмова</a:t>
            </a:r>
            <a:r>
              <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Иако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појавом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флеш-дискова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оптичка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технологија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донекле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истиснута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даље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некој</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оптичких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фокусирани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ласер</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наноси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запис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прогоревањем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емулзије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пластичног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Приликом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читања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ласером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утврђује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постојање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неравнина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насталих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прогоревањем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Најзначајније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врсте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оптичких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CD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намењен</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снимању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музике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складиштити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700 MB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DVD и Blue Ray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намењени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снимању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филмова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складиштити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4,7GB</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односно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25GB</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Брзина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података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оптичких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доста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него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хард-дискова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E3C96C3-0AA7-C002-F116-5EC70CD26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538" y="4345370"/>
            <a:ext cx="4744112" cy="2397074"/>
          </a:xfrm>
          <a:prstGeom prst="rect">
            <a:avLst/>
          </a:prstGeom>
        </p:spPr>
      </p:pic>
    </p:spTree>
    <p:extLst>
      <p:ext uri="{BB962C8B-B14F-4D97-AF65-F5344CB8AC3E}">
        <p14:creationId xmlns:p14="http://schemas.microsoft.com/office/powerpoint/2010/main" val="3288646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352A6AF-F44F-3BDE-7E9D-A38448FC508F}"/>
              </a:ext>
            </a:extLst>
          </p:cNvPr>
          <p:cNvSpPr txBox="1"/>
          <p:nvPr/>
        </p:nvSpPr>
        <p:spPr>
          <a:xfrm>
            <a:off x="145774" y="131013"/>
            <a:ext cx="11873947" cy="655885"/>
          </a:xfrm>
          <a:prstGeom prst="rect">
            <a:avLst/>
          </a:prstGeom>
          <a:solidFill>
            <a:schemeClr val="accent2">
              <a:lumMod val="60000"/>
              <a:lumOff val="40000"/>
            </a:schemeClr>
          </a:solidFill>
        </p:spPr>
        <p:txBody>
          <a:bodyPr wrap="square">
            <a:spAutoFit/>
          </a:bodyPr>
          <a:lstStyle/>
          <a:p>
            <a:pPr algn="ctr">
              <a:lnSpc>
                <a:spcPct val="107000"/>
              </a:lnSpc>
              <a:spcAft>
                <a:spcPts val="800"/>
              </a:spcAft>
            </a:pP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Графички</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адаптери</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монитори</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AFDC118-83A1-4BF9-4DDD-73346D825FE4}"/>
              </a:ext>
            </a:extLst>
          </p:cNvPr>
          <p:cNvSpPr txBox="1"/>
          <p:nvPr/>
        </p:nvSpPr>
        <p:spPr>
          <a:xfrm>
            <a:off x="0" y="861391"/>
            <a:ext cx="12085983" cy="2048766"/>
          </a:xfrm>
          <a:prstGeom prst="rect">
            <a:avLst/>
          </a:prstGeom>
          <a:noFill/>
        </p:spPr>
        <p:txBody>
          <a:bodyPr wrap="square" rtlCol="0">
            <a:spAutoFit/>
          </a:bodyPr>
          <a:lstStyle/>
          <a:p>
            <a:pPr algn="just">
              <a:lnSpc>
                <a:spcPct val="107000"/>
              </a:lnSpc>
              <a:spcAft>
                <a:spcPts val="800"/>
              </a:spcAf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Графички</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адаптери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видео-картице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графичке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картице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служе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прављење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контролу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слике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приказује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пројектору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обавезно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интегрисани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матичн</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плочу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новије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време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присутна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чак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тенденција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графички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адаптери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достављају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истом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чипу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самим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процесором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accelerated processing unit, APU</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179212F-7DB7-8CEC-4DCE-3FE7456F1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9774"/>
            <a:ext cx="5734850" cy="3029373"/>
          </a:xfrm>
          <a:prstGeom prst="rect">
            <a:avLst/>
          </a:prstGeom>
        </p:spPr>
      </p:pic>
      <p:pic>
        <p:nvPicPr>
          <p:cNvPr id="8" name="Picture 7">
            <a:extLst>
              <a:ext uri="{FF2B5EF4-FFF2-40B4-BE49-F238E27FC236}">
                <a16:creationId xmlns:a16="http://schemas.microsoft.com/office/drawing/2014/main" id="{C4F146AA-4529-F389-C13A-DA16B044F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424" y="2668523"/>
            <a:ext cx="5553850" cy="4189478"/>
          </a:xfrm>
          <a:prstGeom prst="rect">
            <a:avLst/>
          </a:prstGeom>
        </p:spPr>
      </p:pic>
    </p:spTree>
    <p:extLst>
      <p:ext uri="{BB962C8B-B14F-4D97-AF65-F5344CB8AC3E}">
        <p14:creationId xmlns:p14="http://schemas.microsoft.com/office/powerpoint/2010/main" val="18258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770746-66A3-A7CC-452D-1F270DF77E6F}"/>
              </a:ext>
            </a:extLst>
          </p:cNvPr>
          <p:cNvSpPr txBox="1"/>
          <p:nvPr/>
        </p:nvSpPr>
        <p:spPr>
          <a:xfrm>
            <a:off x="0" y="122727"/>
            <a:ext cx="12192000" cy="7306487"/>
          </a:xfrm>
          <a:prstGeom prst="rect">
            <a:avLst/>
          </a:prstGeom>
          <a:noFill/>
        </p:spPr>
        <p:txBody>
          <a:bodyPr wrap="square">
            <a:spAutoFit/>
          </a:bodyPr>
          <a:lstStyle/>
          <a:p>
            <a:r>
              <a:rPr lang="ru-RU" sz="2400" kern="0" dirty="0">
                <a:latin typeface="Times New Roman" panose="02020603050405020304" pitchFamily="18" charset="0"/>
                <a:cs typeface="Times New Roman" panose="02020603050405020304" pitchFamily="18" charset="0"/>
              </a:rPr>
              <a:t>Највећи произвођачи напредних графичких картица су ATI и NVIDIA. Картице се данас по правилу прикључују преко PCI Express магистрале. Данашњи GPU су толико моћни да по неким својим карактеристикама чак превазилазе способности CPU.</a:t>
            </a:r>
          </a:p>
          <a:p>
            <a:endParaRPr lang="ru-RU" sz="2400" kern="0" dirty="0">
              <a:latin typeface="Times New Roman" panose="02020603050405020304" pitchFamily="18" charset="0"/>
              <a:cs typeface="Times New Roman" panose="02020603050405020304" pitchFamily="18" charset="0"/>
            </a:endParaRPr>
          </a:p>
          <a:p>
            <a:r>
              <a:rPr lang="ru-RU" sz="2400" b="1" kern="0" dirty="0">
                <a:latin typeface="Times New Roman" panose="02020603050405020304" pitchFamily="18" charset="0"/>
                <a:cs typeface="Times New Roman" panose="02020603050405020304" pitchFamily="18" charset="0"/>
              </a:rPr>
              <a:t>МОНИТОРИ: </a:t>
            </a:r>
            <a:r>
              <a:rPr lang="ru-RU" sz="2400" dirty="0"/>
              <a:t>Данас су монитори танки и </a:t>
            </a:r>
            <a:r>
              <a:rPr lang="ru-RU" sz="2400" b="1" dirty="0"/>
              <a:t>равног екрана</a:t>
            </a:r>
            <a:r>
              <a:rPr lang="ru-RU" sz="2400" dirty="0"/>
              <a:t> (енгл. fl </a:t>
            </a:r>
            <a:r>
              <a:rPr lang="ru-RU" sz="2400" i="1" dirty="0">
                <a:solidFill>
                  <a:srgbClr val="00CCFF"/>
                </a:solidFill>
                <a:effectLst/>
              </a:rPr>
              <a:t>atpanel display</a:t>
            </a:r>
            <a:r>
              <a:rPr lang="ru-RU" sz="2400" dirty="0"/>
              <a:t>) и данас се углавном израђују у </a:t>
            </a:r>
            <a:r>
              <a:rPr lang="ru-RU" sz="2400" b="1" dirty="0"/>
              <a:t>технологији</a:t>
            </a:r>
            <a:r>
              <a:rPr lang="ru-RU" sz="2400" dirty="0"/>
              <a:t> </a:t>
            </a:r>
            <a:r>
              <a:rPr lang="ru-RU" sz="2400" b="1" dirty="0"/>
              <a:t>течних кристала (LED/LCD)</a:t>
            </a:r>
            <a:r>
              <a:rPr lang="ru-RU" sz="2400" dirty="0"/>
              <a:t>. Монитори се разликују по цени и још неким карактеристикама. Важни параметри квалитета слике су следећи.</a:t>
            </a:r>
          </a:p>
          <a:p>
            <a:pPr marL="342900" lvl="0" indent="-342900" algn="just">
              <a:lnSpc>
                <a:spcPct val="107000"/>
              </a:lnSpc>
              <a:spcAft>
                <a:spcPts val="800"/>
              </a:spcAft>
              <a:buSzPts val="1000"/>
              <a:buFont typeface="Symbol" panose="05050102010706020507" pitchFamily="18" charset="2"/>
              <a:buChar char=""/>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Димензије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углавном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изражавају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дужином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дијагонале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екрана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често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израженом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 2,54 cm).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Стандардни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преносиви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екране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дијагонале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15,4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постоји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много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екранима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Стони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дијагонале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18,5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27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инча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Однос</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ширине</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висине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aspect ratio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раније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био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4 : 3, а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новије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време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захваљујући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већим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промењен</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16 : 9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прилагођен</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приказивању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филмова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Максимална</a:t>
            </a:r>
            <a:r>
              <a:rPr lang="en-U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effectLst/>
                <a:latin typeface="Times New Roman" panose="02020603050405020304" pitchFamily="18" charset="0"/>
                <a:ea typeface="Times New Roman" panose="02020603050405020304" pitchFamily="18" charset="0"/>
                <a:cs typeface="Times New Roman" panose="02020603050405020304" pitchFamily="18" charset="0"/>
              </a:rPr>
              <a:t>резолуција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одређује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број</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пиксела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екрану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резолуција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одређена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стандардом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телевизије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високе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резолуције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HDTV</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износи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1 920 × 1 080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2,1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мегапиксела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монитора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мањом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већом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резолуцијом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69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6AD389-1E4A-430E-06BD-050F11B602F9}"/>
              </a:ext>
            </a:extLst>
          </p:cNvPr>
          <p:cNvSpPr txBox="1"/>
          <p:nvPr/>
        </p:nvSpPr>
        <p:spPr>
          <a:xfrm>
            <a:off x="0" y="0"/>
            <a:ext cx="12191999" cy="655885"/>
          </a:xfrm>
          <a:prstGeom prst="rect">
            <a:avLst/>
          </a:prstGeom>
          <a:solidFill>
            <a:schemeClr val="accent2">
              <a:lumMod val="60000"/>
              <a:lumOff val="40000"/>
            </a:schemeClr>
          </a:solidFill>
        </p:spPr>
        <p:txBody>
          <a:bodyPr wrap="square">
            <a:spAutoFit/>
          </a:bodyPr>
          <a:lstStyle/>
          <a:p>
            <a:pPr algn="ctr">
              <a:lnSpc>
                <a:spcPct val="107000"/>
              </a:lnSpc>
              <a:spcAft>
                <a:spcPts val="800"/>
              </a:spcAft>
            </a:pP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Тастатуре</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мишеви</a:t>
            </a:r>
            <a:r>
              <a:rPr lang="en-US" sz="36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CDC6846C-4C37-7658-9AF4-C5012BF0E579}"/>
              </a:ext>
            </a:extLst>
          </p:cNvPr>
          <p:cNvSpPr txBox="1"/>
          <p:nvPr/>
        </p:nvSpPr>
        <p:spPr>
          <a:xfrm>
            <a:off x="0" y="655885"/>
            <a:ext cx="12191999" cy="6809300"/>
          </a:xfrm>
          <a:prstGeom prst="rect">
            <a:avLst/>
          </a:prstGeom>
          <a:noFill/>
        </p:spPr>
        <p:txBody>
          <a:bodyPr wrap="square">
            <a:spAutoFit/>
          </a:bodyPr>
          <a:lstStyle/>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Основни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улазни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данашњих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rPr>
              <a:t>тастатуре и мишеви.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Преносни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уграђену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а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уместо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миша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може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користити</a:t>
            </a:r>
            <a:r>
              <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sr-Cyrl-RS" sz="2400" b="1" kern="0" dirty="0">
                <a:effectLst/>
                <a:latin typeface="Times New Roman" panose="02020603050405020304" pitchFamily="18" charset="0"/>
                <a:ea typeface="Times New Roman" panose="02020603050405020304" pitchFamily="18" charset="0"/>
                <a:cs typeface="Times New Roman" panose="02020603050405020304" pitchFamily="18" charset="0"/>
              </a:rPr>
              <a:t>тачпед</a:t>
            </a:r>
            <a:r>
              <a:rPr lang="sr-Cyrl-RS" sz="2400" b="1" kern="100" dirty="0">
                <a:latin typeface="Calibri" panose="020F0502020204030204" pitchFamily="34" charset="0"/>
                <a:ea typeface="Times New Roman" panose="02020603050405020304" pitchFamily="18" charset="0"/>
                <a:cs typeface="Times New Roman" panose="02020603050405020304" pitchFamily="18" charset="0"/>
              </a:rPr>
              <a:t> </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енгл</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solidFill>
                  <a:srgbClr val="00CCFF"/>
                </a:solidFill>
                <a:effectLst/>
                <a:latin typeface="Times New Roman" panose="02020603050405020304" pitchFamily="18" charset="0"/>
                <a:ea typeface="Times New Roman" panose="02020603050405020304" pitchFamily="18" charset="0"/>
                <a:cs typeface="Times New Roman" panose="02020603050405020304" pitchFamily="18" charset="0"/>
              </a:rPr>
              <a:t> touchpad</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мишеви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рачунаром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повезују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каблом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преко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PS/2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USB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прикључака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бежично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најчешће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коришћењем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BlueTooth</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везе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Ово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углавном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стандардизовани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уређаји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великих</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разлика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међу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њима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Број</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тастера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између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101 и 104.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распореду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слова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горњем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реду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ове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називају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QWERTY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или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QWERTZ</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ако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питању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српским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распоредом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Aкo</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користите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технику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слепог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куцања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битно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изаберете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тастатуру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језик</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којем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најчешће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куцате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sr-Cyrl-R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ru-RU" sz="2400" kern="0" dirty="0">
                <a:latin typeface="Times New Roman" panose="02020603050405020304" pitchFamily="18" charset="0"/>
                <a:cs typeface="Times New Roman" panose="02020603050405020304" pitchFamily="18" charset="0"/>
              </a:rPr>
              <a:t>Распоред карактера по тастерима није хардверска карактеристика тастатуре, већ се по правилу софтверски подешава (најчешће на нивоу оперативног система).</a:t>
            </a: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Мишеви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детектују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померање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имају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два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дугмета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лево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десно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опционо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треће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средње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дугме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точкић</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за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скроловање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Мишеви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данас</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у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главном</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оптички</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раде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тако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што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емитују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светлост</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обично</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црвене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боје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и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покрете</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детектују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на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основу</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њеног</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effectLst/>
                <a:latin typeface="Times New Roman" panose="02020603050405020304" pitchFamily="18" charset="0"/>
                <a:ea typeface="Times New Roman" panose="02020603050405020304" pitchFamily="18" charset="0"/>
                <a:cs typeface="Times New Roman" panose="02020603050405020304" pitchFamily="18" charset="0"/>
              </a:rPr>
              <a:t>одбијања</a:t>
            </a:r>
            <a:r>
              <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48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9C727EE-D77E-56EC-9D17-F0488E9EA363}"/>
              </a:ext>
            </a:extLst>
          </p:cNvPr>
          <p:cNvSpPr txBox="1"/>
          <p:nvPr/>
        </p:nvSpPr>
        <p:spPr>
          <a:xfrm>
            <a:off x="132522" y="119269"/>
            <a:ext cx="12059478" cy="593304"/>
          </a:xfrm>
          <a:prstGeom prst="rect">
            <a:avLst/>
          </a:prstGeom>
          <a:solidFill>
            <a:schemeClr val="accent2">
              <a:lumMod val="60000"/>
              <a:lumOff val="40000"/>
            </a:schemeClr>
          </a:solidFill>
        </p:spPr>
        <p:txBody>
          <a:bodyPr wrap="square">
            <a:spAutoFit/>
          </a:bodyPr>
          <a:lstStyle/>
          <a:p>
            <a:pPr algn="ctr">
              <a:lnSpc>
                <a:spcPct val="107000"/>
              </a:lnSpc>
              <a:spcAft>
                <a:spcPts val="800"/>
              </a:spcAft>
            </a:pPr>
            <a:r>
              <a:rPr lang="en-US" sz="32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Штампачи</a:t>
            </a: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скенери</a:t>
            </a:r>
            <a:r>
              <a:rPr lang="en-US" sz="3200" b="1" kern="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DC38A51C-F995-DB27-D86C-4ED5B25032D7}"/>
              </a:ext>
            </a:extLst>
          </p:cNvPr>
          <p:cNvSpPr txBox="1"/>
          <p:nvPr/>
        </p:nvSpPr>
        <p:spPr>
          <a:xfrm>
            <a:off x="132522" y="775154"/>
            <a:ext cx="12059478" cy="6740307"/>
          </a:xfrm>
          <a:prstGeom prst="rect">
            <a:avLst/>
          </a:prstGeom>
          <a:noFill/>
        </p:spPr>
        <p:txBody>
          <a:bodyPr wrap="square">
            <a:spAutoFit/>
          </a:bodyPr>
          <a:lstStyle/>
          <a:p>
            <a:r>
              <a:rPr lang="sr-Cyrl-RS" sz="2400" dirty="0"/>
              <a:t>Током историје користиле су се различите технологије израде . Основни технички параметри штампача су могућност штампања у боји, технологија штампе, димензија папира (у Србији се најчешће користи </a:t>
            </a:r>
            <a:r>
              <a:rPr lang="en-US" sz="2400" dirty="0" err="1"/>
              <a:t>A4</a:t>
            </a:r>
            <a:r>
              <a:rPr lang="en-US" sz="2400" dirty="0"/>
              <a:t>), </a:t>
            </a:r>
            <a:r>
              <a:rPr lang="sr-Cyrl-RS" sz="2400" dirty="0"/>
              <a:t>квалитет отиска који се изражава у </a:t>
            </a:r>
            <a:r>
              <a:rPr lang="sr-Cyrl-RS" sz="2400" b="1" dirty="0"/>
              <a:t>броју пиксела по (дужном) инчу</a:t>
            </a:r>
            <a:r>
              <a:rPr lang="sr-Cyrl-RS" sz="2400" dirty="0"/>
              <a:t> (енгл. </a:t>
            </a:r>
            <a:r>
              <a:rPr lang="en-US" sz="2400" i="1" dirty="0">
                <a:solidFill>
                  <a:srgbClr val="00CCFF"/>
                </a:solidFill>
                <a:effectLst/>
              </a:rPr>
              <a:t>dots-per-inch, dpi</a:t>
            </a:r>
            <a:r>
              <a:rPr lang="en-US" sz="2400" dirty="0"/>
              <a:t>), </a:t>
            </a:r>
            <a:r>
              <a:rPr lang="sr-Cyrl-RS" sz="2400" dirty="0"/>
              <a:t>брзина штампе која се изражава у </a:t>
            </a:r>
            <a:r>
              <a:rPr lang="sr-Cyrl-RS" sz="2400" b="1" dirty="0"/>
              <a:t>броју страница у минути</a:t>
            </a:r>
            <a:r>
              <a:rPr lang="sr-Cyrl-RS" sz="2400" dirty="0"/>
              <a:t> (енгл. </a:t>
            </a:r>
            <a:r>
              <a:rPr lang="en-US" sz="2400" i="1" dirty="0">
                <a:solidFill>
                  <a:srgbClr val="00CCFF"/>
                </a:solidFill>
                <a:effectLst/>
              </a:rPr>
              <a:t>pages-per-minute, ppm</a:t>
            </a:r>
            <a:r>
              <a:rPr lang="en-US" sz="2400" dirty="0"/>
              <a:t>) </a:t>
            </a:r>
            <a:r>
              <a:rPr lang="sr-Cyrl-RS" sz="2400" dirty="0"/>
              <a:t>и цена (укупна цена уређаја и цена по отиску). Што се технологије штампе тиче, данас су углавном актуелни </a:t>
            </a:r>
            <a:r>
              <a:rPr lang="sr-Cyrl-RS" sz="2400" b="1" dirty="0"/>
              <a:t>ласерски штампачи и инкџет штампачи</a:t>
            </a:r>
            <a:r>
              <a:rPr lang="sr-Cyrl-RS" sz="2400" dirty="0"/>
              <a:t> (енгл. </a:t>
            </a:r>
            <a:r>
              <a:rPr lang="en-US" sz="2400" i="1" dirty="0">
                <a:solidFill>
                  <a:srgbClr val="00CCFF"/>
                </a:solidFill>
                <a:effectLst/>
              </a:rPr>
              <a:t>inkjet</a:t>
            </a:r>
            <a:r>
              <a:rPr lang="en-US" sz="2400" dirty="0"/>
              <a:t>), </a:t>
            </a:r>
            <a:r>
              <a:rPr lang="sr-Cyrl-RS" sz="2400" dirty="0"/>
              <a:t>који се некада називају и </a:t>
            </a:r>
            <a:r>
              <a:rPr lang="sr-Cyrl-RS" sz="2400" b="1" dirty="0"/>
              <a:t>штампачи са млазницама или пљуцкавци</a:t>
            </a:r>
            <a:r>
              <a:rPr lang="sr-Cyrl-RS" sz="2400" dirty="0"/>
              <a:t>. Ласерски штампачи су чешће црно-бели, док су инкџет штампачи обично у боји.</a:t>
            </a:r>
          </a:p>
          <a:p>
            <a:r>
              <a:rPr lang="ru-RU" sz="2400" b="1" dirty="0"/>
              <a:t>Ласерски штампачи</a:t>
            </a:r>
            <a:r>
              <a:rPr lang="ru-RU" sz="2400" dirty="0"/>
              <a:t> функционишу тако што се под дејством ласерског осветљења уклања наелектрисање са ротирајућег електростатичког бубња које је претходно равномерно нанесено. Б убањ након осветљавања пролази изнад тонера у праху и површина бубња која није била под дејством ласера привлачи честице тонера и преноси их на папир. (енгл. </a:t>
            </a:r>
            <a:r>
              <a:rPr lang="ru-RU" sz="2400" i="1" dirty="0"/>
              <a:t>toner</a:t>
            </a:r>
            <a:r>
              <a:rPr lang="ru-RU" sz="2400" dirty="0"/>
              <a:t>) се испоручује у виду касета напуњених прахом и, након што се истроши, може се допуњавати (тзв. рециклажа). Ласерски штампачи дају добар квалитет отиска (често и неколико хиљада пиксела по инчу), имају велику брзину штампе и могу имати ниску цену појединачног отиска и зато се обично користе у канцеларијском пословању (где је потреба за штампом већа).</a:t>
            </a:r>
            <a:endParaRPr lang="en-US" sz="2400" dirty="0"/>
          </a:p>
        </p:txBody>
      </p:sp>
    </p:spTree>
    <p:extLst>
      <p:ext uri="{BB962C8B-B14F-4D97-AF65-F5344CB8AC3E}">
        <p14:creationId xmlns:p14="http://schemas.microsoft.com/office/powerpoint/2010/main" val="888100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TotalTime>
  <Words>1539</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Symbol</vt:lpstr>
      <vt:lpstr>Times New Roman</vt:lpstr>
      <vt:lpstr>Office Theme</vt:lpstr>
      <vt:lpstr>ХАРДВЕР ЛИЧНИХ РАЧУНАРА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ХАРДВЕР ЛИЧНИХ РАЧУНАРА</dc:title>
  <dc:creator>Snezana Dugandzic</dc:creator>
  <cp:lastModifiedBy>Snezana Dugandzic</cp:lastModifiedBy>
  <cp:revision>10</cp:revision>
  <dcterms:created xsi:type="dcterms:W3CDTF">2023-11-20T22:27:02Z</dcterms:created>
  <dcterms:modified xsi:type="dcterms:W3CDTF">2023-11-21T23:23:33Z</dcterms:modified>
</cp:coreProperties>
</file>