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2" r:id="rId4"/>
    <p:sldId id="274" r:id="rId5"/>
    <p:sldId id="275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4EF9-DF14-649F-3075-4E636FC2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6268FA-946E-2E54-0196-C1035E46A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19E0E-9DD0-D3C9-F030-E4B7BD5D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B8165-4A7B-43A8-C500-F37AF59C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07D15-044F-F1B2-4363-0E65D769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9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62DE-2785-F251-E9B6-9C3C6C1F5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703D2-0F65-33C4-B2E5-6C9FCFFCA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F04CF-EAEA-72B5-50D4-5D972E7C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1A410-9D57-EC74-7926-A9E4ABF7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D0D88-A8E3-F249-149C-76F7F9DD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3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C3D48B-EE02-3991-AA76-5D4AC8CA4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D07A3-4508-D1F2-9FBA-4DFD89365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4D9F7-2E2B-D705-57B8-9A903C9E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1C9AB-8E0A-C214-E4D4-CBC1DCC2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B25AC-B8C3-5F70-EBC2-03639108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0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DE1E-7341-5A11-517B-FA577CE0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401D0-F7A1-3FB7-309F-57AC507AF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EFBBD-BB7D-4822-277C-58CC3F63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17A2D-4BA3-E8DC-DEF2-81CDE563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16C83-0C42-2993-0D91-72E30BA7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1537-F85B-E6DC-0F43-10BE2629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AFF3D-1A5C-B649-2873-4009E1CB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A993C-E8F0-7C00-8199-F2525CAC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54CEE-DBC2-A512-4B7A-BDCDE003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30ECE-8C0E-219A-E830-FA0FD655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8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B1BD-7D07-583C-AE7D-0613BEB3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3C724-A537-07BF-7E8F-5BAE5042B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B8422-A2E4-5DA6-12E1-BAC18C29C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F24C8-9C7D-204D-7CDF-5A337F4A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F4EDC-2A55-5B3B-C6EF-8FC5BD758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955BE-02A6-240C-412A-1FA29264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8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BB45-F31C-D476-D5B4-CD5FE45F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5E2BD-0690-C06D-90C9-C3C047FDD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CE151-0D06-8EDE-760A-4F8DFF5DD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58C1F-5929-AA2F-5FB6-DA7EE7E13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E6E615-DF48-C84E-B4F7-7B9EF95A4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3400A-5995-FC52-909F-9A8F40826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ECBE76-BC00-7666-ABD9-4B107A92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503D9-FB20-8332-7F9F-E93584EA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0DDEB-557F-3F20-2267-599582FD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66399-4ABF-CE47-0605-B4923440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177A9-EB93-E6F0-09E8-DE03A136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8CE8B-87BD-7762-24C3-A9516C2F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7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DC35C-9DC6-7FA2-9145-4C44A2D51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2BFA3-F639-5033-3DB1-2C88B8AA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D9B64-FAEB-6D52-DBAF-4492AA83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6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DACA-49D3-CEB7-F4DB-36C97126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B6248-4241-7458-B141-353CC463F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948AD-A8D5-F57A-B339-B965B7812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33184-7CDD-0F97-8CC2-7BCF83EF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09486-081B-85C7-F8EF-E929DA51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C8D4B-2C7D-AEB2-4F41-2219EB91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8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96E3-0FA4-59D4-2017-9DC6E736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F12D5-8D5E-673B-6407-AD2BA9264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8E661-2811-A5F5-2D73-4B3E87B44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0CA42-B6F7-4B8F-06E6-E05EF078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DBC6F-38D5-B937-324E-8C40A172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84E14-D9AD-8B48-BE93-6C0997A02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5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442129-8F1E-2D89-AFD1-18A6AA6F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647AD-DC2F-3000-6A0A-D0BAF993E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27572-BCEF-4596-70C5-94E896EEF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1668-4C9A-23F5-0EC6-E999A28D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14C4C-5885-F31C-2718-E371EF163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6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8C5EB-47F6-F8F1-D969-A69B9E9380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ХАРДВЕР ЛИЧНИХ РАЧУНАРА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0EFB2-65C2-E393-18BA-BB4EA36096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5686DC-5BBE-4AFD-A24C-D8BCF8307786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solidFill>
                  <a:srgbClr val="FF0000"/>
                </a:solidFill>
              </a:rPr>
              <a:t>2.4.4. МАТИЧНЕ ПЛОЧЕ, ПРОЦЕСОРИ,   </a:t>
            </a:r>
            <a:r>
              <a:rPr lang="en-US" sz="3600" b="1" dirty="0">
                <a:solidFill>
                  <a:srgbClr val="FF0000"/>
                </a:solidFill>
              </a:rPr>
              <a:t>RAM</a:t>
            </a:r>
            <a:r>
              <a:rPr lang="sr-Cyrl-RS" sz="3600" b="1" dirty="0">
                <a:solidFill>
                  <a:srgbClr val="FF0000"/>
                </a:solidFill>
              </a:rPr>
              <a:t> МЕМОРИЈЕ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DEE67-B2AE-2B30-809A-781C3FA44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5" y="768626"/>
            <a:ext cx="11588991" cy="3410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6DE3BC-1550-0DED-E7E1-E33169993A7B}"/>
              </a:ext>
            </a:extLst>
          </p:cNvPr>
          <p:cNvSpPr txBox="1"/>
          <p:nvPr/>
        </p:nvSpPr>
        <p:spPr>
          <a:xfrm>
            <a:off x="99425" y="4178934"/>
            <a:ext cx="119931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24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Матичне плоче </a:t>
            </a:r>
            <a:endParaRPr lang="sr-Cyrl-RS" sz="24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just"/>
            <a:r>
              <a:rPr lang="sr-Cyrl-RS" sz="2400" b="1" dirty="0">
                <a:effectLst/>
              </a:rPr>
              <a:t>Матична плоча</a:t>
            </a:r>
            <a:r>
              <a:rPr lang="sr-Cyrl-RS" sz="2400" dirty="0">
                <a:effectLst/>
              </a:rPr>
              <a:t> (енгл. </a:t>
            </a:r>
            <a:r>
              <a:rPr lang="en-US" sz="2400" i="1" dirty="0">
                <a:solidFill>
                  <a:srgbClr val="00CCFF"/>
                </a:solidFill>
                <a:effectLst/>
              </a:rPr>
              <a:t>motherboard</a:t>
            </a:r>
            <a:r>
              <a:rPr lang="en-US" sz="2400" dirty="0">
                <a:effectLst/>
              </a:rPr>
              <a:t>) </a:t>
            </a:r>
            <a:r>
              <a:rPr lang="sr-Cyrl-RS" sz="2400" dirty="0">
                <a:effectLst/>
              </a:rPr>
              <a:t>јесте штампана плоча на коју се прикључују процесор, меморијски чипови и сви периферијски уређаји. На њој се налазе чипови многих магистрала, а данас и многи контролери периферијских уређаја, па и сами уређаји.</a:t>
            </a:r>
          </a:p>
        </p:txBody>
      </p:sp>
    </p:spTree>
    <p:extLst>
      <p:ext uri="{BB962C8B-B14F-4D97-AF65-F5344CB8AC3E}">
        <p14:creationId xmlns:p14="http://schemas.microsoft.com/office/powerpoint/2010/main" val="265581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63489-5F9D-2099-4B12-8C24480C3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0"/>
            <a:ext cx="4253947" cy="3928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0148BD-37F3-4827-0D72-71BAC5397F14}"/>
              </a:ext>
            </a:extLst>
          </p:cNvPr>
          <p:cNvSpPr txBox="1"/>
          <p:nvPr/>
        </p:nvSpPr>
        <p:spPr>
          <a:xfrm>
            <a:off x="4545498" y="220303"/>
            <a:ext cx="74212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/>
              <a:t>Матичне плоче су прилагођене одређеном типу процесора јер свака плоча има прикључак (енгл. </a:t>
            </a:r>
            <a:r>
              <a:rPr lang="en-US" sz="2400" i="1" dirty="0"/>
              <a:t>socket</a:t>
            </a:r>
            <a:r>
              <a:rPr lang="en-US" sz="2400" dirty="0"/>
              <a:t>) </a:t>
            </a:r>
            <a:r>
              <a:rPr lang="sr-Cyrl-RS" sz="2400" dirty="0"/>
              <a:t>на који може да се прикључи само одређени тип процесора. Слично томе, прикључци за меморију (енгл. </a:t>
            </a:r>
            <a:r>
              <a:rPr lang="en-US" sz="2400" i="1" dirty="0"/>
              <a:t>memory slots</a:t>
            </a:r>
            <a:r>
              <a:rPr lang="en-US" sz="2400" dirty="0"/>
              <a:t>) </a:t>
            </a:r>
            <a:r>
              <a:rPr lang="sr-Cyrl-RS" sz="2400" dirty="0"/>
              <a:t>одређују колико и тачно коју је врсту </a:t>
            </a:r>
            <a:r>
              <a:rPr lang="en-US" sz="2400" dirty="0"/>
              <a:t>RAM </a:t>
            </a:r>
            <a:r>
              <a:rPr lang="sr-Cyrl-RS" sz="2400" dirty="0"/>
              <a:t>меморије могуће прикључити на плочу. 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2C9D6-5003-0B5B-4B6E-EF9E8C3642D5}"/>
              </a:ext>
            </a:extLst>
          </p:cNvPr>
          <p:cNvSpPr txBox="1"/>
          <p:nvPr/>
        </p:nvSpPr>
        <p:spPr>
          <a:xfrm>
            <a:off x="165652" y="3960042"/>
            <a:ext cx="118606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Поред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пасивне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улоге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повезивање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компонената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жицама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одштампаним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плочи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матичне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плоче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данас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садрже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мноштво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већ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уграђених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компонената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Најзначајније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свакако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магистрале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контролери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периферијских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ROM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 улазно-излазни систем 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(BIOS)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- основни улазно-излазни систем (енгл. basic input-output system, BIOS) је </a:t>
            </a:r>
            <a:r>
              <a:rPr lang="ru-RU" sz="2400" dirty="0">
                <a:solidFill>
                  <a:srgbClr val="FF0000"/>
                </a:solidFill>
              </a:rPr>
              <a:t>скуп програма и основних драјвера присутан у ROM меморији који се учитава и покреће пре оперативног система</a:t>
            </a:r>
          </a:p>
          <a:p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038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958097-D92A-B887-3BD5-5327BF61A5BD}"/>
              </a:ext>
            </a:extLst>
          </p:cNvPr>
          <p:cNvSpPr txBox="1"/>
          <p:nvPr/>
        </p:nvSpPr>
        <p:spPr>
          <a:xfrm>
            <a:off x="132522" y="238539"/>
            <a:ext cx="12059478" cy="6806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Данашње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плоче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садрже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графичке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звучне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мрежне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адаптере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Већина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компонената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реализована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оквиру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скупа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чипова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chipset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Матичне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плоче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карактеришу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прикључци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прикључак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сокет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прикључци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слотови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прикључци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дискове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прикључци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слотови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убацивање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картица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прикључци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кућишта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прикључивање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различитих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периферијских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уређаја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Најзначајнији произвођачи матичних плоча данас су </a:t>
            </a:r>
            <a:r>
              <a:rPr 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Asus, Gigabyte, Intel </a:t>
            </a:r>
            <a:r>
              <a:rPr lang="sr-Cyrl-R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MSI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Већина матичних плоча данас садржи 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PCI Express </a:t>
            </a:r>
            <a:r>
              <a:rPr lang="sr-Cyrl-R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магистралу за проширивање, на коју се најчешће прикључују графичке картице, затим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SATA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повезивање са дисковима, као и универзалну серијску магистралу 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USB, </a:t>
            </a:r>
            <a:r>
              <a:rPr lang="sr-Cyrl-R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коју се прикључују различити периферијски уређаји.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Брзина протока података варира и знатно расте са новијим верзијама магистрала. На пример, USB 1.0 је подржавао проток од само неколико мегабитова у секунди, док тренутно актуелни USB 3.0 подржава проток око 100 мегабајта у секунди. Теоријски максимални проток PCI Express 3.0 јесте неколико десетина гигабајта у секунди. Теоријски максимални проток за SATA 3.0 јесте пар стотина мегабајта у секунди.</a:t>
            </a:r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3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98C5E-69AC-C893-4C91-E33C59ECA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40" y="788012"/>
            <a:ext cx="5953956" cy="6020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9F13D9-47D4-B4E0-8FA1-D93240697ED8}"/>
              </a:ext>
            </a:extLst>
          </p:cNvPr>
          <p:cNvSpPr txBox="1"/>
          <p:nvPr/>
        </p:nvSpPr>
        <p:spPr>
          <a:xfrm>
            <a:off x="3564834" y="22162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SATA прикључак и кабл за хард-диск</a:t>
            </a:r>
          </a:p>
        </p:txBody>
      </p:sp>
    </p:spTree>
    <p:extLst>
      <p:ext uri="{BB962C8B-B14F-4D97-AF65-F5344CB8AC3E}">
        <p14:creationId xmlns:p14="http://schemas.microsoft.com/office/powerpoint/2010/main" val="133095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BD3781-0618-A93A-DCA4-098663730A9B}"/>
              </a:ext>
            </a:extLst>
          </p:cNvPr>
          <p:cNvSpPr txBox="1"/>
          <p:nvPr/>
        </p:nvSpPr>
        <p:spPr>
          <a:xfrm>
            <a:off x="2276" y="172130"/>
            <a:ext cx="12189724" cy="3233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Процесори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обзиром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значај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процесора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већ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објаснили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његову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улогу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рачунару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најзначајније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број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језгара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фреквенцију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количину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кеш-меморије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Данас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процесори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углавном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између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осам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језгара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фреквенцијама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неколико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гигахерца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десетак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мегабајта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кеш-меморије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монтира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матичну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плочу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коришћењем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одговарајућег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сокета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изнад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њега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поставља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хладњак 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кулер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cooler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површине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одводи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топлоту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постављен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вентилатор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3ECB6-88B6-D9F5-5141-CE2817877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5" y="3452357"/>
            <a:ext cx="7083188" cy="33364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9A0CE1-280B-F832-379F-B03701CDD064}"/>
              </a:ext>
            </a:extLst>
          </p:cNvPr>
          <p:cNvSpPr txBox="1"/>
          <p:nvPr/>
        </p:nvSpPr>
        <p:spPr>
          <a:xfrm>
            <a:off x="2760260" y="6419482"/>
            <a:ext cx="4309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b="1" dirty="0">
                <a:solidFill>
                  <a:schemeClr val="bg1"/>
                </a:solidFill>
              </a:rPr>
              <a:t>Процесор са монтираним хладњаком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17C31-9F7D-98E6-BE5C-3333E9B0D433}"/>
              </a:ext>
            </a:extLst>
          </p:cNvPr>
          <p:cNvSpPr txBox="1"/>
          <p:nvPr/>
        </p:nvSpPr>
        <p:spPr>
          <a:xfrm>
            <a:off x="7369791" y="3369865"/>
            <a:ext cx="4655024" cy="323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Приликом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постављања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кулера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премазује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посебном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пастом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кулер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постављен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исправно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прегорети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трошак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стога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боље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монтирање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плочу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препустити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стручњаку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9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C29533-12A8-3B7E-62F9-55EB61F275B4}"/>
              </a:ext>
            </a:extLst>
          </p:cNvPr>
          <p:cNvSpPr txBox="1"/>
          <p:nvPr/>
        </p:nvSpPr>
        <p:spPr>
          <a:xfrm>
            <a:off x="2276" y="0"/>
            <a:ext cx="12189724" cy="679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 </a:t>
            </a:r>
            <a:r>
              <a:rPr lang="en-US" sz="2400" b="1" i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b="1" i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Пошто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ROM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интегрисан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матичну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плочу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наставку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ћемо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карактеристике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данашњих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RAM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испоручују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облику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меморијских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dual inline memory module, DIMM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танких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плочица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садрже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меморијске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чипове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умећу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одговарајуће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плочи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слотове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DIMM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општи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различите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плочица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разликују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дужини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контаката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приликом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куповине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постарати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меморијски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одговара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прикључку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Данас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израђује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DDR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SDRAM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вишеструким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протоком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 data rate, DDR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омогућавају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оквиру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једног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радног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пренос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изврши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RAM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капацитет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брзина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брзину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утиче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фреквенција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Најзначајније компаније које производе меморијске модуле данас су 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Kingston, Transcend, Silicon Power </a:t>
            </a:r>
            <a:r>
              <a:rPr lang="sr-Cyrl-R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итд. Капацитет једног меморијског чипа данас може бити до 8 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GB, </a:t>
            </a:r>
            <a:r>
              <a:rPr lang="sr-Cyrl-R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 рачунар је могуће поставити неколико оваквих чипова.</a:t>
            </a:r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73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713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ХАРДВЕР ЛИЧНИХ РАЧУНАРА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ХАРДВЕР ЛИЧНИХ РАЧУНАРА</dc:title>
  <dc:creator>Snezana Dugandzic</dc:creator>
  <cp:lastModifiedBy>Snezana Dugandzic</cp:lastModifiedBy>
  <cp:revision>13</cp:revision>
  <dcterms:created xsi:type="dcterms:W3CDTF">2023-11-20T22:27:02Z</dcterms:created>
  <dcterms:modified xsi:type="dcterms:W3CDTF">2023-11-21T23:32:47Z</dcterms:modified>
</cp:coreProperties>
</file>