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4EF9-DF14-649F-3075-4E636FC2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268FA-946E-2E54-0196-C1035E46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9E0E-9DD0-D3C9-F030-E4B7BD5D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B8165-4A7B-43A8-C500-F37AF59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07D15-044F-F1B2-4363-0E65D76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62DE-2785-F251-E9B6-9C3C6C1F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703D2-0F65-33C4-B2E5-6C9FCFFC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04CF-EAEA-72B5-50D4-5D972E7C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1A410-9D57-EC74-7926-A9E4ABF7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D0D88-A8E3-F249-149C-76F7F9DD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3D48B-EE02-3991-AA76-5D4AC8CA4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D07A3-4508-D1F2-9FBA-4DFD89365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4D9F7-2E2B-D705-57B8-9A903C9E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C9AB-8E0A-C214-E4D4-CBC1DCC2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25AC-B8C3-5F70-EBC2-03639108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DE1E-7341-5A11-517B-FA577CE0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01D0-F7A1-3FB7-309F-57AC507AF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EFBBD-BB7D-4822-277C-58CC3F63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17A2D-4BA3-E8DC-DEF2-81CDE563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6C83-0C42-2993-0D91-72E30BA7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1537-F85B-E6DC-0F43-10BE2629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AFF3D-1A5C-B649-2873-4009E1CB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993C-E8F0-7C00-8199-F2525CAC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4CEE-DBC2-A512-4B7A-BDCDE003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0ECE-8C0E-219A-E830-FA0FD655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B1BD-7D07-583C-AE7D-0613BEB3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C724-A537-07BF-7E8F-5BAE5042B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B8422-A2E4-5DA6-12E1-BAC18C29C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F24C8-9C7D-204D-7CDF-5A337F4A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F4EDC-2A55-5B3B-C6EF-8FC5BD75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55BE-02A6-240C-412A-1FA29264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BB45-F31C-D476-D5B4-CD5FE45F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E2BD-0690-C06D-90C9-C3C047FDD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CE151-0D06-8EDE-760A-4F8DFF5DD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8C1F-5929-AA2F-5FB6-DA7EE7E13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6E615-DF48-C84E-B4F7-7B9EF95A4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3400A-5995-FC52-909F-9A8F4082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CBE76-BC00-7666-ABD9-4B107A92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503D9-FB20-8332-7F9F-E93584EA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DDEB-557F-3F20-2267-599582FD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66399-4ABF-CE47-0605-B492344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177A9-EB93-E6F0-09E8-DE03A136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8CE8B-87BD-7762-24C3-A9516C2F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7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DC35C-9DC6-7FA2-9145-4C44A2D5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2BFA3-F639-5033-3DB1-2C88B8AA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D9B64-FAEB-6D52-DBAF-4492AA83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DACA-49D3-CEB7-F4DB-36C97126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6248-4241-7458-B141-353CC463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48AD-A8D5-F57A-B339-B965B7812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3184-7CDD-0F97-8CC2-7BCF83EF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09486-081B-85C7-F8EF-E929DA51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C8D4B-2C7D-AEB2-4F41-2219EB91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96E3-0FA4-59D4-2017-9DC6E736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F12D5-8D5E-673B-6407-AD2BA9264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8E661-2811-A5F5-2D73-4B3E87B44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0CA42-B6F7-4B8F-06E6-E05EF078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DBC6F-38D5-B937-324E-8C40A172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84E14-D9AD-8B48-BE93-6C0997A0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42129-8F1E-2D89-AFD1-18A6AA6F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647AD-DC2F-3000-6A0A-D0BAF993E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27572-BCEF-4596-70C5-94E896EEF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A2F5-530E-4D45-B7CD-C9BB73311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1668-4C9A-23F5-0EC6-E999A28D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4C4C-5885-F31C-2718-E371EF163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22A8-BDAB-473B-899B-3451F0CF8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C5EB-47F6-F8F1-D969-A69B9E938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ХАРДВЕР ЛИЧНИХ РАЧУНАРА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0EFB2-65C2-E393-18BA-BB4EA3609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89D2EB-4618-4EDB-94F5-50B579468EDE}"/>
              </a:ext>
            </a:extLst>
          </p:cNvPr>
          <p:cNvSpPr txBox="1"/>
          <p:nvPr/>
        </p:nvSpPr>
        <p:spPr>
          <a:xfrm>
            <a:off x="206476" y="0"/>
            <a:ext cx="11985523" cy="651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Видео-уређаји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пројектори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излаз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контролера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врста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аналогни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излаз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излаз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обезбеђује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бољи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квалитет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аналогни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излаз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намењен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првобитно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CRT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старијим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дебљим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садашњи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остваривао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тзв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graphics adapter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Тренутно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најбољи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повезивања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играчких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конзола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DVD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плејера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новијим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телевизорима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дефиниције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defi </a:t>
            </a:r>
            <a:r>
              <a:rPr lang="en-US" sz="2400" i="1" kern="0" dirty="0" err="1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nition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television, HDTV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потпуно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HDMI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high-defi </a:t>
            </a:r>
            <a:r>
              <a:rPr lang="en-US" sz="2400" i="1" kern="0" dirty="0" err="1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nition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multimedia interface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HDMI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каблове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шаљу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звучни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Алтернатива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HDMI je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DisplayPort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78574-38EE-A252-864E-226D62A5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2693731"/>
            <a:ext cx="4163961" cy="168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34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FA0BA-954C-A0AA-1154-089DFF265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3" y="499420"/>
            <a:ext cx="6811620" cy="4085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6BD16-1228-551E-43C5-2761D3C90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44" y="499420"/>
            <a:ext cx="4118760" cy="3794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A6B66E-9DBD-7069-D856-6194420011EA}"/>
              </a:ext>
            </a:extLst>
          </p:cNvPr>
          <p:cNvSpPr txBox="1"/>
          <p:nvPr/>
        </p:nvSpPr>
        <p:spPr>
          <a:xfrm>
            <a:off x="278297" y="4982817"/>
            <a:ext cx="1178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</a:t>
            </a:r>
            <a:r>
              <a:rPr lang="sr-Cyrl-RS" dirty="0"/>
              <a:t>Аудио-прикључци и каблови                                                                 </a:t>
            </a:r>
            <a:r>
              <a:rPr lang="en-US" dirty="0"/>
              <a:t>Bluetooth </a:t>
            </a:r>
            <a:r>
              <a:rPr lang="sr-Cyrl-RS" dirty="0"/>
              <a:t>уређај који се повезује преко </a:t>
            </a:r>
            <a:r>
              <a:rPr lang="en-US" dirty="0" err="1"/>
              <a:t>USBa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604E3-1775-6B50-5929-3E2B39DE8BCA}"/>
              </a:ext>
            </a:extLst>
          </p:cNvPr>
          <p:cNvSpPr txBox="1"/>
          <p:nvPr/>
        </p:nvSpPr>
        <p:spPr>
          <a:xfrm>
            <a:off x="0" y="159026"/>
            <a:ext cx="1219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2.4.3 </a:t>
            </a:r>
            <a:r>
              <a:rPr lang="sr-Cyrl-RS" sz="3600" b="1" dirty="0">
                <a:solidFill>
                  <a:srgbClr val="FF0000"/>
                </a:solidFill>
              </a:rPr>
              <a:t>УНУТРАШЊОСТ КУЋИШТА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E8343-FFCB-3EE8-E0A5-64D7FF7E6A3B}"/>
              </a:ext>
            </a:extLst>
          </p:cNvPr>
          <p:cNvSpPr txBox="1"/>
          <p:nvPr/>
        </p:nvSpPr>
        <p:spPr>
          <a:xfrm>
            <a:off x="92765" y="927652"/>
            <a:ext cx="120992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2400" dirty="0"/>
              <a:t>Унутрашњи делови стоног рачунара пакују се у </a:t>
            </a:r>
            <a:r>
              <a:rPr lang="sr-Cyrl-RS" sz="2400" b="1" dirty="0"/>
              <a:t>кућишта.</a:t>
            </a:r>
            <a:r>
              <a:rPr lang="sr-Cyrl-RS" sz="2400" dirty="0"/>
              <a:t> Кућишта могу бити у различитим облицима (</a:t>
            </a:r>
            <a:r>
              <a:rPr lang="sr-Cyrl-RS" sz="2400" b="1" dirty="0"/>
              <a:t>положена </a:t>
            </a:r>
            <a:r>
              <a:rPr lang="sr-Cyrl-RS" sz="2400" dirty="0"/>
              <a:t>или</a:t>
            </a:r>
            <a:r>
              <a:rPr lang="sr-Cyrl-RS" sz="2400" b="1" dirty="0"/>
              <a:t> усправна</a:t>
            </a:r>
            <a:r>
              <a:rPr lang="sr-Cyrl-RS" sz="2400" dirty="0"/>
              <a:t>, тзв. </a:t>
            </a:r>
            <a:r>
              <a:rPr lang="sr-Cyrl-RS" sz="2400" b="1" dirty="0"/>
              <a:t>торањ</a:t>
            </a:r>
            <a:r>
              <a:rPr lang="sr-Cyrl-RS" sz="2400" dirty="0"/>
              <a:t> (енгл. </a:t>
            </a:r>
            <a:r>
              <a:rPr lang="en-US" sz="2400" i="1" dirty="0">
                <a:solidFill>
                  <a:srgbClr val="00CCFF"/>
                </a:solidFill>
                <a:effectLst/>
              </a:rPr>
              <a:t>tower</a:t>
            </a:r>
            <a:r>
              <a:rPr lang="en-US" sz="2400" dirty="0"/>
              <a:t>) </a:t>
            </a:r>
            <a:r>
              <a:rPr lang="sr-Cyrl-RS" sz="2400" b="1" dirty="0"/>
              <a:t>кућишта</a:t>
            </a:r>
            <a:r>
              <a:rPr lang="sr-Cyrl-RS" sz="2400" dirty="0"/>
              <a:t>) и величинама (</a:t>
            </a:r>
            <a:r>
              <a:rPr lang="en-US" sz="2400" b="1" dirty="0"/>
              <a:t>mini, midi</a:t>
            </a:r>
            <a:r>
              <a:rPr lang="en-US" sz="2400" dirty="0"/>
              <a:t> </a:t>
            </a:r>
            <a:r>
              <a:rPr lang="sr-Cyrl-RS" sz="2400" dirty="0"/>
              <a:t>итд.). Свако кућиште садржи </a:t>
            </a:r>
            <a:r>
              <a:rPr lang="sr-Cyrl-RS" sz="2400" b="1" dirty="0"/>
              <a:t>струјно напајање </a:t>
            </a:r>
            <a:r>
              <a:rPr lang="sr-Cyrl-RS" sz="2400" b="1" dirty="0">
                <a:effectLst/>
              </a:rPr>
              <a:t>(исправљач)</a:t>
            </a:r>
            <a:r>
              <a:rPr lang="sr-Cyrl-RS" sz="2400" dirty="0">
                <a:effectLst/>
              </a:rPr>
              <a:t> и прилагођено је одређеној врсти </a:t>
            </a:r>
            <a:r>
              <a:rPr lang="sr-Cyrl-RS" sz="2400" b="1" dirty="0">
                <a:effectLst/>
              </a:rPr>
              <a:t>матичне плоче</a:t>
            </a:r>
            <a:r>
              <a:rPr lang="sr-Cyrl-RS" sz="2400" dirty="0">
                <a:effectLst/>
              </a:rPr>
              <a:t>. То су уједно и најзначајнији параметри кућишта.</a:t>
            </a:r>
          </a:p>
          <a:p>
            <a:pPr algn="just"/>
            <a:r>
              <a:rPr lang="sr-Cyrl-RS" sz="2400" dirty="0">
                <a:effectLst/>
              </a:rPr>
              <a:t>Стандарди дефинишу димензије матичне плоче, положај рупа којима се причвршћују за кућиште, врсту каблова за напајање, волтажу одређених жица итд.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D36AC-C798-12AB-E9FC-AF904407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3095101"/>
            <a:ext cx="4706007" cy="3762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770774-C0C7-1DDA-F979-A16F3D1C2461}"/>
              </a:ext>
            </a:extLst>
          </p:cNvPr>
          <p:cNvSpPr txBox="1"/>
          <p:nvPr/>
        </p:nvSpPr>
        <p:spPr>
          <a:xfrm>
            <a:off x="4798772" y="3790121"/>
            <a:ext cx="535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Напајање стоног рачунара извађено из кућишта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2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B09657-F309-167F-177D-B0E97A271D95}"/>
              </a:ext>
            </a:extLst>
          </p:cNvPr>
          <p:cNvSpPr txBox="1"/>
          <p:nvPr/>
        </p:nvSpPr>
        <p:spPr>
          <a:xfrm>
            <a:off x="92765" y="1"/>
            <a:ext cx="120992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Напајање рачунара</a:t>
            </a:r>
            <a:r>
              <a:rPr lang="ru-RU" sz="2400" dirty="0"/>
              <a:t> садржи трансформатор, који снижава напон наизменичне струје са улазне мреже (220V у Србији) и претвара је у једносмерну струју нижег напона (у рачунару се обично користе три основна напона: 3,3V, 5V и 12V) коју компоненте користе.</a:t>
            </a:r>
          </a:p>
          <a:p>
            <a:endParaRPr lang="ru-RU" sz="2400" dirty="0"/>
          </a:p>
          <a:p>
            <a:r>
              <a:rPr lang="ru-RU" sz="2400" dirty="0"/>
              <a:t> Каблови из напајања везују се на матичну плочу, дискове и друге компоненте које захтевају директно напајање. Напајање садржи и велики вентилатор који га хлади. Савремена кућишта садрже и додатни систем струјања ваздуха који хлади све компоненте у кућишту. Важан фактор при одабиру напајања јесте и његова снага.</a:t>
            </a:r>
          </a:p>
          <a:p>
            <a:endParaRPr lang="ru-RU" sz="2400" dirty="0"/>
          </a:p>
          <a:p>
            <a:r>
              <a:rPr lang="sr-Cyrl-RS" sz="2400" dirty="0"/>
              <a:t>Обично је снага напајања 450 </a:t>
            </a:r>
            <a:r>
              <a:rPr lang="en-US" sz="2400" dirty="0"/>
              <a:t>W, </a:t>
            </a:r>
            <a:r>
              <a:rPr lang="sr-Cyrl-RS" sz="2400" dirty="0"/>
              <a:t>али су доступна и кућишта са снажнијим напајањем. Обични кућни рачунари ретко захтевају снагу већу од 500 </a:t>
            </a:r>
            <a:r>
              <a:rPr lang="en-US" sz="2400" dirty="0"/>
              <a:t>W. </a:t>
            </a:r>
            <a:r>
              <a:rPr lang="sr-Cyrl-RS" sz="2400" dirty="0"/>
              <a:t>Напајање веће снаге допушта коришћење компонената са већом потрошњом енергије (на пример, графичке картице), али узрокује већу потрошњу струје и рачунар се више греје.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6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9D186B-1944-AAA1-5AB3-DDB8F2F1860A}"/>
              </a:ext>
            </a:extLst>
          </p:cNvPr>
          <p:cNvSpPr txBox="1"/>
          <p:nvPr/>
        </p:nvSpPr>
        <p:spPr>
          <a:xfrm>
            <a:off x="0" y="0"/>
            <a:ext cx="12192000" cy="3088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Циљ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овог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одговори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следећа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питања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r-Cyrl-R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технолошка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актуелна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данашњим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карактеришу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перформансе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тренутно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актуелних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компонената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1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552FF-0413-389C-F135-0E3AE518F6B4}"/>
              </a:ext>
            </a:extLst>
          </p:cNvPr>
          <p:cNvSpPr txBox="1"/>
          <p:nvPr/>
        </p:nvSpPr>
        <p:spPr>
          <a:xfrm>
            <a:off x="117986" y="1"/>
            <a:ext cx="12074013" cy="597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Врсте</a:t>
            </a:r>
            <a:r>
              <a:rPr lang="en-US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личних</a:t>
            </a:r>
            <a:r>
              <a:rPr lang="en-US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3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анашњи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четири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преносиви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Cyrl-RS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таблети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паметни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функционисања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технолошкој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врста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хардверске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Cyrl-RS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ћемо се бавити стоним рачунарима.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састоје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кућишта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>
                <a:solidFill>
                  <a:srgbClr val="00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 case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матичну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прикључени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контролери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периферијски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тастатура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штампачи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скенери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F0BC3-DE27-A472-9951-13E9F641C829}"/>
              </a:ext>
            </a:extLst>
          </p:cNvPr>
          <p:cNvSpPr txBox="1"/>
          <p:nvPr/>
        </p:nvSpPr>
        <p:spPr>
          <a:xfrm>
            <a:off x="0" y="0"/>
            <a:ext cx="12015018" cy="655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2.4.2 </a:t>
            </a:r>
            <a:r>
              <a:rPr lang="en-US" sz="36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Прикључивање</a:t>
            </a:r>
            <a:r>
              <a:rPr lang="en-US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спољних</a:t>
            </a:r>
            <a:r>
              <a:rPr lang="en-US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компонената</a:t>
            </a:r>
            <a:r>
              <a:rPr lang="en-US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139EB-7D05-AF19-3861-C37781BE3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2" y="899652"/>
            <a:ext cx="12015018" cy="5353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2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9E496-B5F2-A780-71D2-5606868D9E72}"/>
              </a:ext>
            </a:extLst>
          </p:cNvPr>
          <p:cNvSpPr txBox="1"/>
          <p:nvPr/>
        </p:nvSpPr>
        <p:spPr>
          <a:xfrm>
            <a:off x="117986" y="147484"/>
            <a:ext cx="12074013" cy="4987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сваки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повезује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рачунаром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постоји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одговарајући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конектор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повезују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кабловима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стандардизовани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могуће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направити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погрешно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повезивање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приликом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повезивања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примети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одговарајући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Cyrl-RS" sz="2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облици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специфични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одређену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врсту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DVI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искључиво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видео-излаз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универзални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повезивање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различитих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уређаја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USB).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6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2E93E-7E3F-C687-E3C7-2E5518EE2C18}"/>
              </a:ext>
            </a:extLst>
          </p:cNvPr>
          <p:cNvSpPr txBox="1"/>
          <p:nvPr/>
        </p:nvSpPr>
        <p:spPr>
          <a:xfrm>
            <a:off x="173294" y="81116"/>
            <a:ext cx="377927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u="sng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sz="3600" b="1" u="sng" kern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endParaRPr lang="en-US" sz="3600" u="sng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ABC61-0682-8952-AAA7-79C9B2B7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8" y="81116"/>
            <a:ext cx="7086601" cy="3917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57BEC-3CB4-6478-495F-772CFD8B60ED}"/>
              </a:ext>
            </a:extLst>
          </p:cNvPr>
          <p:cNvSpPr txBox="1"/>
          <p:nvPr/>
        </p:nvSpPr>
        <p:spPr>
          <a:xfrm>
            <a:off x="173294" y="3998663"/>
            <a:ext cx="118318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USB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прикључивање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различитих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периферијских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универзалну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серијску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магистралу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Палета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прикључују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овај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начин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веома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широка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флеш-меморије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спољни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дискови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SSD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уређаји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штампачи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скенери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тастатуре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 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Већина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преносних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неколико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USB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прикључака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sr-Cyrl-R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преносних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стандардне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таблета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паметних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мањи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654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647C8-5AD5-1A22-17A8-812C357A6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6" y="1799303"/>
            <a:ext cx="8185355" cy="3649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481AB-90E1-3612-ED53-B68448A396C8}"/>
              </a:ext>
            </a:extLst>
          </p:cNvPr>
          <p:cNvSpPr txBox="1"/>
          <p:nvPr/>
        </p:nvSpPr>
        <p:spPr>
          <a:xfrm>
            <a:off x="103238" y="117987"/>
            <a:ext cx="11842955" cy="10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sz="2800" b="1" u="sng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Прикључивање миша и тастатуре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PS/2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каблови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серијски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RS232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E7FD2-B72E-0F76-2942-343EEBA86CA4}"/>
              </a:ext>
            </a:extLst>
          </p:cNvPr>
          <p:cNvSpPr txBox="1"/>
          <p:nvPr/>
        </p:nvSpPr>
        <p:spPr>
          <a:xfrm>
            <a:off x="221226" y="5448705"/>
            <a:ext cx="1125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Иако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данас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препоручује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повезивање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тастатуре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преко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USB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прикључака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тастатуре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мишеви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матичне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плоче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даље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користе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старије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PS/2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прикључке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79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E5131-B7DB-8CE0-220F-22A2D9465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16" y="1790917"/>
            <a:ext cx="2752322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RJ45 кабл и прикључак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8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6C10A6-9A19-21FF-FEC3-CB6B48B1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1413635"/>
            <a:ext cx="6214228" cy="28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D34CF-0A79-6888-BB34-C9849131CF30}"/>
              </a:ext>
            </a:extLst>
          </p:cNvPr>
          <p:cNvSpPr txBox="1"/>
          <p:nvPr/>
        </p:nvSpPr>
        <p:spPr>
          <a:xfrm>
            <a:off x="594851" y="227320"/>
            <a:ext cx="1054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/>
              <a:t>                              </a:t>
            </a:r>
            <a:r>
              <a:rPr lang="sr-Cyrl-RS" sz="2800" b="1" u="sng" dirty="0">
                <a:solidFill>
                  <a:srgbClr val="0070C0"/>
                </a:solidFill>
              </a:rPr>
              <a:t>Прикључивање мреже</a:t>
            </a:r>
          </a:p>
          <a:p>
            <a:r>
              <a:rPr lang="en-US" sz="2800" b="1" dirty="0" err="1"/>
              <a:t>RJ45</a:t>
            </a:r>
            <a:r>
              <a:rPr lang="en-US" sz="2800" b="1" dirty="0"/>
              <a:t> </a:t>
            </a:r>
            <a:r>
              <a:rPr lang="sr-Cyrl-RS" sz="2800" b="1" dirty="0"/>
              <a:t>кабл и прикључак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03245-109C-BB37-3FB9-994719CA8C01}"/>
              </a:ext>
            </a:extLst>
          </p:cNvPr>
          <p:cNvSpPr txBox="1"/>
          <p:nvPr/>
        </p:nvSpPr>
        <p:spPr>
          <a:xfrm>
            <a:off x="0" y="4409768"/>
            <a:ext cx="11734800" cy="86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Рачунари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повезују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коришћењем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RJ45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(LAN,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мрежних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прикључака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100CC-E74C-A2D2-5129-E8F3F1E51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724410"/>
            <a:ext cx="7787149" cy="2704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554BB-C560-4967-8B0F-1EC118D20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3569111"/>
            <a:ext cx="7595420" cy="3060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B1306-053B-1909-13AF-03999873DE97}"/>
              </a:ext>
            </a:extLst>
          </p:cNvPr>
          <p:cNvSpPr txBox="1"/>
          <p:nvPr/>
        </p:nvSpPr>
        <p:spPr>
          <a:xfrm>
            <a:off x="9085007" y="1297858"/>
            <a:ext cx="275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DVI </a:t>
            </a:r>
            <a:r>
              <a:rPr lang="sr-Cyrl-RS" sz="2400" b="1" dirty="0"/>
              <a:t>и </a:t>
            </a:r>
            <a:r>
              <a:rPr lang="en-US" sz="2400" b="1" dirty="0"/>
              <a:t>VGA </a:t>
            </a:r>
            <a:r>
              <a:rPr lang="sr-Cyrl-RS" sz="2400" b="1" dirty="0"/>
              <a:t>каблови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93DC5-9F7E-409F-AF7A-36B9F6300E46}"/>
              </a:ext>
            </a:extLst>
          </p:cNvPr>
          <p:cNvSpPr txBox="1"/>
          <p:nvPr/>
        </p:nvSpPr>
        <p:spPr>
          <a:xfrm>
            <a:off x="427703" y="294968"/>
            <a:ext cx="1141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u="sng" dirty="0">
                <a:solidFill>
                  <a:schemeClr val="accent1">
                    <a:lumMod val="75000"/>
                  </a:schemeClr>
                </a:solidFill>
              </a:rPr>
              <a:t>Каблови и Прикључци за видео уређаје (монитори, пројектори)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DB5A9-CA9D-1BD4-45EA-17CD67ED6980}"/>
              </a:ext>
            </a:extLst>
          </p:cNvPr>
          <p:cNvSpPr txBox="1"/>
          <p:nvPr/>
        </p:nvSpPr>
        <p:spPr>
          <a:xfrm>
            <a:off x="8745794" y="4188542"/>
            <a:ext cx="327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DVI </a:t>
            </a:r>
            <a:r>
              <a:rPr lang="sr-Cyrl-RS" sz="2400" b="1"/>
              <a:t>и </a:t>
            </a:r>
            <a:r>
              <a:rPr lang="en-US" sz="2400" b="1"/>
              <a:t>VGA </a:t>
            </a:r>
            <a:r>
              <a:rPr lang="sr-Cyrl-RS" sz="2400" b="1"/>
              <a:t>прикључци</a:t>
            </a:r>
          </a:p>
        </p:txBody>
      </p:sp>
    </p:spTree>
    <p:extLst>
      <p:ext uri="{BB962C8B-B14F-4D97-AF65-F5344CB8AC3E}">
        <p14:creationId xmlns:p14="http://schemas.microsoft.com/office/powerpoint/2010/main" val="58752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813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ХАРДВЕР ЛИЧНИХ РАЧУНАРА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ХАРДВЕР ЛИЧНИХ РАЧУНАРА</dc:title>
  <dc:creator>Snezana Dugandzic</dc:creator>
  <cp:lastModifiedBy>Snezana Dugandzic</cp:lastModifiedBy>
  <cp:revision>9</cp:revision>
  <dcterms:created xsi:type="dcterms:W3CDTF">2023-11-20T22:27:02Z</dcterms:created>
  <dcterms:modified xsi:type="dcterms:W3CDTF">2023-11-21T23:16:03Z</dcterms:modified>
</cp:coreProperties>
</file>